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F8C2-B978-4B1E-8FA0-0599CB74DEB9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E89-25BB-4F4C-9517-00A587BB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F8C2-B978-4B1E-8FA0-0599CB74DEB9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E89-25BB-4F4C-9517-00A587BB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2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F8C2-B978-4B1E-8FA0-0599CB74DEB9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E89-25BB-4F4C-9517-00A587BB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6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F8C2-B978-4B1E-8FA0-0599CB74DEB9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E89-25BB-4F4C-9517-00A587BB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4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F8C2-B978-4B1E-8FA0-0599CB74DEB9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E89-25BB-4F4C-9517-00A587BB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3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F8C2-B978-4B1E-8FA0-0599CB74DEB9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E89-25BB-4F4C-9517-00A587BB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9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F8C2-B978-4B1E-8FA0-0599CB74DEB9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E89-25BB-4F4C-9517-00A587BB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F8C2-B978-4B1E-8FA0-0599CB74DEB9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E89-25BB-4F4C-9517-00A587BB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F8C2-B978-4B1E-8FA0-0599CB74DEB9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E89-25BB-4F4C-9517-00A587BB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0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F8C2-B978-4B1E-8FA0-0599CB74DEB9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E89-25BB-4F4C-9517-00A587BB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1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F8C2-B978-4B1E-8FA0-0599CB74DEB9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E89-25BB-4F4C-9517-00A587BB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4F8C2-B978-4B1E-8FA0-0599CB74DEB9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BBE89-25BB-4F4C-9517-00A587BB9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1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10" Type="http://schemas.openxmlformats.org/officeDocument/2006/relationships/image" Target="../media/image59.emf"/><Relationship Id="rId4" Type="http://schemas.openxmlformats.org/officeDocument/2006/relationships/image" Target="../media/image53.emf"/><Relationship Id="rId9" Type="http://schemas.openxmlformats.org/officeDocument/2006/relationships/image" Target="../media/image5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5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4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0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5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SISTEME LINIARE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DE ORDINUL 1 SI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65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399" y="280537"/>
            <a:ext cx="6288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liniar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ordinul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întâi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188335" cy="103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49" y="1353820"/>
            <a:ext cx="2885440" cy="105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4" y="2430008"/>
            <a:ext cx="5664835" cy="5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4" y="3172097"/>
            <a:ext cx="1513840" cy="563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084271" y="3172097"/>
            <a:ext cx="4009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coeficient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amplificare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43" y="4127863"/>
            <a:ext cx="4883785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345567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1974669"/>
            <a:ext cx="2214563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2822394"/>
            <a:ext cx="19288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3736793"/>
            <a:ext cx="204311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5051244"/>
            <a:ext cx="3700463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762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3076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8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27093"/>
            <a:ext cx="2500315" cy="88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98074"/>
            <a:ext cx="2568349" cy="79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82" y="4131128"/>
            <a:ext cx="1547813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94" y="4817881"/>
            <a:ext cx="1751921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0" y="1857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0" y="2714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97" y="304800"/>
            <a:ext cx="5943600" cy="158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9" y="2971800"/>
            <a:ext cx="4518071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33624"/>
            <a:ext cx="2397749" cy="75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67075"/>
            <a:ext cx="2216786" cy="7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10050"/>
            <a:ext cx="1432616" cy="8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876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84" y="5048250"/>
            <a:ext cx="1055416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8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399" y="280537"/>
            <a:ext cx="5974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liniar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ordinul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4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276350"/>
            <a:ext cx="5295682" cy="100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88" y="2448605"/>
            <a:ext cx="5356793" cy="14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0" y="4520427"/>
            <a:ext cx="13239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5943600"/>
            <a:ext cx="31527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2" y="4583430"/>
            <a:ext cx="19335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2" y="5743575"/>
            <a:ext cx="36099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0" y="2838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4371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28208" y="5286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0" y="6867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74" y="4517390"/>
            <a:ext cx="1021080" cy="997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106836"/>
            <a:ext cx="5638801" cy="152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17617"/>
            <a:ext cx="6553200" cy="13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063" y="528306"/>
            <a:ext cx="1151956" cy="11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1" y="3810000"/>
            <a:ext cx="8055137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638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09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514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5905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" y="2794497"/>
            <a:ext cx="21621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" y="3651747"/>
            <a:ext cx="58197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" y="4108947"/>
            <a:ext cx="55911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" y="5037498"/>
            <a:ext cx="7315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35" y="5260245"/>
            <a:ext cx="10191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943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3335" y="256589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335" y="37660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13" y="787038"/>
            <a:ext cx="32766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2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594710" cy="12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" y="1685925"/>
            <a:ext cx="2906246" cy="135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5" y="3018013"/>
            <a:ext cx="27274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7425204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26274" y="255269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3819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46" y="272336"/>
            <a:ext cx="2259549" cy="95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46" y="1163618"/>
            <a:ext cx="2499121" cy="104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435" y="2303105"/>
            <a:ext cx="1703620" cy="95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31" y="3042173"/>
            <a:ext cx="2259549" cy="982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31" y="3865336"/>
            <a:ext cx="2871788" cy="154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4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2" y="1143000"/>
            <a:ext cx="4714240" cy="246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0"/>
            <a:ext cx="329459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00137"/>
            <a:ext cx="41052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00262"/>
            <a:ext cx="41433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24187"/>
            <a:ext cx="36099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2143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3067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" y="476794"/>
            <a:ext cx="5463540" cy="141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1" name="Picture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676"/>
            <a:ext cx="2169716" cy="9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3864701"/>
            <a:ext cx="2060548" cy="85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03" y="2766662"/>
            <a:ext cx="1346079" cy="114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7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96" y="2549114"/>
            <a:ext cx="1781175" cy="157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7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03" y="4294550"/>
            <a:ext cx="2488206" cy="15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114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2171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4991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399" y="280537"/>
            <a:ext cx="5860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liniar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ordinul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7980"/>
            <a:ext cx="8763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79040"/>
            <a:ext cx="3420110" cy="94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31129"/>
            <a:ext cx="4878011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4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810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57" y="1419226"/>
            <a:ext cx="3614737" cy="7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57" y="2533650"/>
            <a:ext cx="2947834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6" y="3528060"/>
            <a:ext cx="3089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27" y="4191000"/>
            <a:ext cx="3343308" cy="202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1504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2305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" y="304800"/>
            <a:ext cx="5051108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59092" y="1676400"/>
            <a:ext cx="84801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yl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caracterizează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regimul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tranzitoriu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evoluează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comanda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obţine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rezolvarea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ecuaţiei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egalarea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zero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membrului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stâng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3912870" cy="8845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98646" y="4876800"/>
            <a:ext cx="8240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constantele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condiţii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iniţiale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26126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forţată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yf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caracterizează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evoluţia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procesului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influenţa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comenzii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ajutorul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integralei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convoluţie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34" y="1489166"/>
            <a:ext cx="46482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0980" y="25146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-τ)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funcţia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pondere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comanda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constantă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3989" y="40386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particular al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regimului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staţionar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forţată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obţine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anularea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derivatelor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ecuaţiile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rezultând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statică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procesului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34" y="5486400"/>
            <a:ext cx="4003766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2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liniar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definiţie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transformata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Laplace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variabilei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ieşire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y(t)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Laplace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variabilei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intrare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u(t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definite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condiţii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iniţiale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6650"/>
            <a:ext cx="3886200" cy="1370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5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Funcţia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de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tipul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intrare-ieşire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obţine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aplicarea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transformatei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Laplace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ecuaţiei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diferenţiale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12987"/>
            <a:ext cx="7010400" cy="11830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04800" y="3581400"/>
            <a:ext cx="868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polinom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variabilă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complexă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grad 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 care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conţine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condiţiile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iniţiale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variabilei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 derivate ale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acesteia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polinom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variabilă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 care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conţine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condiţiile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iniţiale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asociate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variabilei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 derivate ale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943600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63" y="937079"/>
            <a:ext cx="304038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73" y="1828800"/>
            <a:ext cx="7434943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8077200" cy="1957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8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4583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ordinul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4648200" cy="13804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33400" y="3505200"/>
            <a:ext cx="4722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ordinul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6781800" cy="1580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1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48"/>
            <a:ext cx="33528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26167"/>
            <a:ext cx="4559935" cy="106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44" y="2178048"/>
            <a:ext cx="5516245" cy="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49529"/>
            <a:ext cx="433451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733800"/>
            <a:ext cx="7912735" cy="2402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8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62000"/>
            <a:ext cx="3581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418020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10" y="4267200"/>
            <a:ext cx="8297090" cy="1734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5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00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0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Determinarea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ecuaţiei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diferenţiale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pornind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funcţia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transfer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1699805"/>
            <a:ext cx="4847543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" y="3429000"/>
            <a:ext cx="506845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057650"/>
            <a:ext cx="6949546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12" y="5000625"/>
            <a:ext cx="6260042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457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254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3600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000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80" y="304800"/>
            <a:ext cx="3753440" cy="158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705600" cy="84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30195"/>
            <a:ext cx="2286000" cy="113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82" y="4191000"/>
            <a:ext cx="3328035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8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09" y="381000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Un </a:t>
            </a:r>
            <a:r>
              <a:rPr lang="en-US" sz="2000" b="1" dirty="0" err="1"/>
              <a:t>sistem</a:t>
            </a:r>
            <a:r>
              <a:rPr lang="en-US" sz="2000" b="1" dirty="0"/>
              <a:t> </a:t>
            </a:r>
            <a:r>
              <a:rPr lang="en-US" sz="2000" b="1" dirty="0" err="1"/>
              <a:t>este</a:t>
            </a:r>
            <a:r>
              <a:rPr lang="en-US" sz="2000" b="1" dirty="0"/>
              <a:t> </a:t>
            </a:r>
            <a:r>
              <a:rPr lang="en-US" sz="2000" b="1" dirty="0" err="1"/>
              <a:t>caracterizat</a:t>
            </a:r>
            <a:r>
              <a:rPr lang="en-US" sz="2000" b="1" dirty="0"/>
              <a:t> </a:t>
            </a:r>
            <a:r>
              <a:rPr lang="en-US" sz="2000" b="1" dirty="0" err="1"/>
              <a:t>printr</a:t>
            </a:r>
            <a:r>
              <a:rPr lang="en-US" sz="2000" b="1" dirty="0"/>
              <a:t>-o </a:t>
            </a:r>
            <a:r>
              <a:rPr lang="en-US" sz="2000" b="1" dirty="0" err="1"/>
              <a:t>anumită</a:t>
            </a:r>
            <a:r>
              <a:rPr lang="en-US" sz="2000" b="1" dirty="0"/>
              <a:t> </a:t>
            </a:r>
            <a:r>
              <a:rPr lang="en-US" sz="2000" b="1" dirty="0" err="1"/>
              <a:t>dependenţa</a:t>
            </a:r>
            <a:r>
              <a:rPr lang="en-US" sz="2000" b="1" dirty="0"/>
              <a:t> </a:t>
            </a:r>
            <a:r>
              <a:rPr lang="en-US" sz="2000" b="1" dirty="0" err="1" smtClean="0"/>
              <a:t>funcţională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între</a:t>
            </a:r>
            <a:endParaRPr lang="en-US" sz="2000" b="1" dirty="0"/>
          </a:p>
          <a:p>
            <a:r>
              <a:rPr lang="en-US" sz="2000" b="1" dirty="0" smtClean="0"/>
              <a:t>	</a:t>
            </a:r>
            <a:r>
              <a:rPr lang="en-US" sz="2000" b="1" i="1" dirty="0" err="1" smtClean="0">
                <a:solidFill>
                  <a:srgbClr val="0070C0"/>
                </a:solidFill>
              </a:rPr>
              <a:t>variaţia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în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timp</a:t>
            </a:r>
            <a:r>
              <a:rPr lang="en-US" sz="2000" b="1" i="1" dirty="0">
                <a:solidFill>
                  <a:srgbClr val="0070C0"/>
                </a:solidFill>
              </a:rPr>
              <a:t> a </a:t>
            </a:r>
            <a:r>
              <a:rPr lang="en-US" sz="2000" b="1" i="1" dirty="0" err="1">
                <a:solidFill>
                  <a:srgbClr val="0070C0"/>
                </a:solidFill>
              </a:rPr>
              <a:t>mărimii</a:t>
            </a:r>
            <a:r>
              <a:rPr lang="en-US" sz="2000" b="1" i="1" dirty="0">
                <a:solidFill>
                  <a:srgbClr val="0070C0"/>
                </a:solidFill>
              </a:rPr>
              <a:t> de </a:t>
            </a:r>
            <a:r>
              <a:rPr lang="en-US" sz="2000" b="1" i="1" dirty="0" err="1">
                <a:solidFill>
                  <a:srgbClr val="0070C0"/>
                </a:solidFill>
              </a:rPr>
              <a:t>ieşire</a:t>
            </a:r>
            <a:r>
              <a:rPr lang="en-US" sz="2000" b="1" i="1" dirty="0">
                <a:solidFill>
                  <a:srgbClr val="0070C0"/>
                </a:solidFill>
              </a:rPr>
              <a:t> 	</a:t>
            </a:r>
            <a:r>
              <a:rPr lang="en-US" sz="2000" b="1" i="1" dirty="0" smtClean="0">
                <a:solidFill>
                  <a:srgbClr val="FF0000"/>
                </a:solidFill>
              </a:rPr>
              <a:t>y(t)</a:t>
            </a:r>
          </a:p>
          <a:p>
            <a:r>
              <a:rPr lang="en-US" sz="2000" b="1" dirty="0" err="1" smtClean="0"/>
              <a:t>şi</a:t>
            </a:r>
            <a:r>
              <a:rPr lang="en-US" sz="2000" b="1" dirty="0" smtClean="0"/>
              <a:t> 	</a:t>
            </a:r>
            <a:r>
              <a:rPr lang="en-US" sz="2000" b="1" i="1" dirty="0" err="1" smtClean="0">
                <a:solidFill>
                  <a:srgbClr val="0070C0"/>
                </a:solidFill>
              </a:rPr>
              <a:t>variaţia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în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timp</a:t>
            </a:r>
            <a:r>
              <a:rPr lang="en-US" sz="2000" b="1" i="1" dirty="0">
                <a:solidFill>
                  <a:srgbClr val="0070C0"/>
                </a:solidFill>
              </a:rPr>
              <a:t> a </a:t>
            </a:r>
            <a:r>
              <a:rPr lang="en-US" sz="2000" b="1" i="1" dirty="0" err="1">
                <a:solidFill>
                  <a:srgbClr val="0070C0"/>
                </a:solidFill>
              </a:rPr>
              <a:t>mărimii</a:t>
            </a:r>
            <a:r>
              <a:rPr lang="en-US" sz="2000" b="1" i="1" dirty="0">
                <a:solidFill>
                  <a:srgbClr val="0070C0"/>
                </a:solidFill>
              </a:rPr>
              <a:t> de </a:t>
            </a:r>
            <a:r>
              <a:rPr lang="en-US" sz="2000" b="1" i="1" dirty="0" err="1">
                <a:solidFill>
                  <a:srgbClr val="0070C0"/>
                </a:solidFill>
              </a:rPr>
              <a:t>intrare</a:t>
            </a:r>
            <a:r>
              <a:rPr lang="en-US" sz="2000" b="1" i="1" dirty="0">
                <a:solidFill>
                  <a:srgbClr val="0070C0"/>
                </a:solidFill>
              </a:rPr>
              <a:t> 	</a:t>
            </a:r>
            <a:r>
              <a:rPr lang="en-US" sz="2000" b="1" i="1" dirty="0" smtClean="0">
                <a:solidFill>
                  <a:srgbClr val="FF0000"/>
                </a:solidFill>
              </a:rPr>
              <a:t>u(t)</a:t>
            </a:r>
          </a:p>
          <a:p>
            <a:endParaRPr lang="en-US" sz="2000" b="1" i="1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	</a:t>
            </a:r>
            <a:r>
              <a:rPr lang="en-US" sz="2000" b="1" dirty="0" err="1" smtClean="0"/>
              <a:t>Această</a:t>
            </a:r>
            <a:r>
              <a:rPr lang="en-US" sz="2000" b="1" dirty="0" smtClean="0"/>
              <a:t> </a:t>
            </a:r>
            <a:r>
              <a:rPr lang="en-US" sz="2000" b="1" dirty="0" err="1"/>
              <a:t>legatură</a:t>
            </a:r>
            <a:r>
              <a:rPr lang="en-US" sz="2000" b="1" dirty="0"/>
              <a:t> de </a:t>
            </a:r>
            <a:r>
              <a:rPr lang="en-US" sz="2000" b="1" dirty="0" err="1"/>
              <a:t>regim</a:t>
            </a:r>
            <a:r>
              <a:rPr lang="en-US" sz="2000" b="1" dirty="0"/>
              <a:t> </a:t>
            </a:r>
            <a:r>
              <a:rPr lang="en-US" sz="2000" b="1" dirty="0" err="1"/>
              <a:t>dinamic</a:t>
            </a:r>
            <a:r>
              <a:rPr lang="en-US" sz="2000" b="1" dirty="0"/>
              <a:t> </a:t>
            </a:r>
            <a:r>
              <a:rPr lang="en-US" sz="2000" b="1" dirty="0" err="1"/>
              <a:t>poate</a:t>
            </a:r>
            <a:r>
              <a:rPr lang="en-US" sz="2000" b="1" dirty="0"/>
              <a:t> fi </a:t>
            </a:r>
            <a:r>
              <a:rPr lang="en-US" sz="2000" b="1" dirty="0" err="1"/>
              <a:t>exprimată</a:t>
            </a:r>
            <a:r>
              <a:rPr lang="en-US" sz="2000" b="1" dirty="0"/>
              <a:t> </a:t>
            </a:r>
            <a:r>
              <a:rPr lang="en-US" sz="2000" b="1" dirty="0" err="1"/>
              <a:t>printr</a:t>
            </a:r>
            <a:r>
              <a:rPr lang="en-US" sz="2000" b="1" dirty="0"/>
              <a:t>-o </a:t>
            </a:r>
            <a:r>
              <a:rPr lang="en-US" sz="2000" b="1" dirty="0" err="1"/>
              <a:t>ecuaţie</a:t>
            </a:r>
            <a:r>
              <a:rPr lang="en-US" sz="2000" b="1" dirty="0"/>
              <a:t> </a:t>
            </a:r>
            <a:r>
              <a:rPr lang="en-US" sz="2000" b="1" dirty="0" err="1"/>
              <a:t>diferenţială</a:t>
            </a:r>
            <a:r>
              <a:rPr lang="en-US" sz="2000" b="1" dirty="0"/>
              <a:t>, </a:t>
            </a:r>
            <a:r>
              <a:rPr lang="en-US" sz="2000" b="1" dirty="0" err="1"/>
              <a:t>obţinută</a:t>
            </a:r>
            <a:r>
              <a:rPr lang="en-US" sz="2000" b="1" dirty="0"/>
              <a:t> </a:t>
            </a:r>
            <a:r>
              <a:rPr lang="en-US" sz="2000" b="1" dirty="0" err="1"/>
              <a:t>pe</a:t>
            </a:r>
            <a:r>
              <a:rPr lang="en-US" sz="2000" b="1" dirty="0"/>
              <a:t> </a:t>
            </a:r>
            <a:r>
              <a:rPr lang="en-US" sz="2000" b="1" dirty="0" err="1"/>
              <a:t>baza</a:t>
            </a:r>
            <a:r>
              <a:rPr lang="en-US" sz="2000" b="1" dirty="0"/>
              <a:t> </a:t>
            </a:r>
            <a:r>
              <a:rPr lang="en-US" sz="2000" b="1" dirty="0" err="1"/>
              <a:t>legilor</a:t>
            </a:r>
            <a:r>
              <a:rPr lang="en-US" sz="2000" b="1" dirty="0"/>
              <a:t> </a:t>
            </a:r>
            <a:r>
              <a:rPr lang="en-US" sz="2000" b="1" dirty="0" err="1"/>
              <a:t>fizico-chimice</a:t>
            </a:r>
            <a:r>
              <a:rPr lang="en-US" sz="2000" b="1" dirty="0"/>
              <a:t>  </a:t>
            </a:r>
            <a:r>
              <a:rPr lang="en-US" sz="2000" b="1" dirty="0" err="1"/>
              <a:t>ce</a:t>
            </a:r>
            <a:r>
              <a:rPr lang="en-US" sz="2000" b="1" dirty="0"/>
              <a:t>  </a:t>
            </a:r>
            <a:r>
              <a:rPr lang="en-US" sz="2000" b="1" dirty="0" err="1"/>
              <a:t>caracterizează</a:t>
            </a:r>
            <a:r>
              <a:rPr lang="en-US" sz="2000" b="1" dirty="0"/>
              <a:t> </a:t>
            </a:r>
            <a:r>
              <a:rPr lang="en-US" sz="2000" b="1" dirty="0" err="1"/>
              <a:t>funcţionarea</a:t>
            </a:r>
            <a:r>
              <a:rPr lang="en-US" sz="2000" b="1" dirty="0"/>
              <a:t> </a:t>
            </a:r>
            <a:r>
              <a:rPr lang="en-US" sz="2000" b="1" dirty="0" err="1"/>
              <a:t>unor</a:t>
            </a:r>
            <a:r>
              <a:rPr lang="en-US" sz="2000" b="1" dirty="0"/>
              <a:t> </a:t>
            </a:r>
            <a:r>
              <a:rPr lang="en-US" sz="2000" b="1" dirty="0" err="1"/>
              <a:t>elemente</a:t>
            </a:r>
            <a:r>
              <a:rPr lang="en-US" sz="2000" b="1" dirty="0"/>
              <a:t> </a:t>
            </a:r>
            <a:r>
              <a:rPr lang="en-US" sz="2000" b="1" dirty="0" err="1"/>
              <a:t>caracteristice</a:t>
            </a:r>
            <a:r>
              <a:rPr lang="en-US" sz="2000" b="1" dirty="0"/>
              <a:t> </a:t>
            </a:r>
            <a:r>
              <a:rPr lang="en-US" sz="2000" b="1" dirty="0" err="1" smtClean="0"/>
              <a:t>sistemului</a:t>
            </a:r>
            <a:endParaRPr lang="en-US" sz="2000" b="1" dirty="0" smtClean="0"/>
          </a:p>
          <a:p>
            <a:r>
              <a:rPr lang="en-US" sz="2000" b="1" dirty="0" smtClean="0"/>
              <a:t>	</a:t>
            </a:r>
            <a:r>
              <a:rPr lang="en-US" sz="2000" b="1" dirty="0" err="1" smtClean="0"/>
              <a:t>Pentru</a:t>
            </a:r>
            <a:r>
              <a:rPr lang="en-US" sz="2000" b="1" dirty="0" smtClean="0"/>
              <a:t> </a:t>
            </a:r>
            <a:r>
              <a:rPr lang="en-US" sz="2000" b="1" dirty="0"/>
              <a:t>un </a:t>
            </a:r>
            <a:r>
              <a:rPr lang="en-US" sz="2000" b="1" dirty="0" err="1"/>
              <a:t>sistem</a:t>
            </a:r>
            <a:r>
              <a:rPr lang="en-US" sz="2000" b="1" dirty="0"/>
              <a:t> </a:t>
            </a:r>
            <a:r>
              <a:rPr lang="en-US" sz="2000" b="1" dirty="0" err="1"/>
              <a:t>liniar</a:t>
            </a:r>
            <a:r>
              <a:rPr lang="en-US" sz="2000" b="1" dirty="0"/>
              <a:t> </a:t>
            </a:r>
            <a:r>
              <a:rPr lang="en-US" sz="2000" b="1" dirty="0" err="1"/>
              <a:t>monovariabil</a:t>
            </a:r>
            <a:r>
              <a:rPr lang="en-US" sz="2000" b="1" dirty="0"/>
              <a:t> </a:t>
            </a:r>
            <a:r>
              <a:rPr lang="en-US" sz="2000" b="1" dirty="0" err="1"/>
              <a:t>intrare</a:t>
            </a:r>
            <a:r>
              <a:rPr lang="en-US" sz="2000" b="1" dirty="0"/>
              <a:t>/</a:t>
            </a:r>
            <a:r>
              <a:rPr lang="en-US" sz="2000" b="1" dirty="0" err="1"/>
              <a:t>ieşire</a:t>
            </a:r>
            <a:r>
              <a:rPr lang="en-US" sz="2000" b="1" dirty="0"/>
              <a:t>, </a:t>
            </a:r>
            <a:r>
              <a:rPr lang="en-US" sz="2000" b="1" dirty="0" err="1"/>
              <a:t>ecuaţia</a:t>
            </a:r>
            <a:r>
              <a:rPr lang="en-US" sz="2000" b="1" dirty="0"/>
              <a:t> </a:t>
            </a:r>
            <a:r>
              <a:rPr lang="en-US" sz="2000" b="1" dirty="0" err="1"/>
              <a:t>diferenţiala</a:t>
            </a:r>
            <a:r>
              <a:rPr lang="en-US" sz="2000" b="1" dirty="0"/>
              <a:t> are </a:t>
            </a:r>
            <a:r>
              <a:rPr lang="en-US" sz="2000" b="1" dirty="0" err="1"/>
              <a:t>în</a:t>
            </a:r>
            <a:r>
              <a:rPr lang="en-US" sz="2000" b="1" dirty="0"/>
              <a:t> </a:t>
            </a:r>
            <a:r>
              <a:rPr lang="en-US" sz="2000" b="1" dirty="0" err="1"/>
              <a:t>cazul</a:t>
            </a:r>
            <a:r>
              <a:rPr lang="en-US" sz="2000" b="1" dirty="0"/>
              <a:t> general forma: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9309" y="3429000"/>
                <a:ext cx="8839200" cy="1678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09" y="3429000"/>
                <a:ext cx="8839200" cy="16780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9309" y="549984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în</a:t>
            </a:r>
            <a:r>
              <a:rPr lang="en-US" sz="2000" b="1" dirty="0"/>
              <a:t> care </a:t>
            </a:r>
            <a:r>
              <a:rPr lang="en-US" sz="2000" b="1" dirty="0" err="1"/>
              <a:t>coeficientii</a:t>
            </a:r>
            <a:r>
              <a:rPr lang="en-US" sz="2000" b="1" dirty="0"/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a</a:t>
            </a:r>
            <a:r>
              <a:rPr lang="en-US" sz="2000" b="1" i="1" baseline="-25000" dirty="0">
                <a:solidFill>
                  <a:srgbClr val="0070C0"/>
                </a:solidFill>
              </a:rPr>
              <a:t>n</a:t>
            </a:r>
            <a:r>
              <a:rPr lang="en-US" sz="2000" b="1" i="1" dirty="0">
                <a:solidFill>
                  <a:srgbClr val="0070C0"/>
                </a:solidFill>
              </a:rPr>
              <a:t>, ...., </a:t>
            </a:r>
            <a:r>
              <a:rPr lang="en-US" sz="2000" b="1" i="1" dirty="0" err="1">
                <a:solidFill>
                  <a:srgbClr val="0070C0"/>
                </a:solidFill>
              </a:rPr>
              <a:t>a</a:t>
            </a:r>
            <a:r>
              <a:rPr lang="en-US" sz="2000" b="1" i="1" baseline="-25000" dirty="0" err="1">
                <a:solidFill>
                  <a:srgbClr val="0070C0"/>
                </a:solidFill>
              </a:rPr>
              <a:t>o</a:t>
            </a:r>
            <a:r>
              <a:rPr lang="en-US" sz="2000" b="1" i="1" dirty="0">
                <a:solidFill>
                  <a:srgbClr val="0070C0"/>
                </a:solidFill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</a:rPr>
              <a:t>b</a:t>
            </a:r>
            <a:r>
              <a:rPr lang="en-US" sz="2000" b="1" i="1" baseline="-25000" dirty="0" err="1">
                <a:solidFill>
                  <a:srgbClr val="0070C0"/>
                </a:solidFill>
              </a:rPr>
              <a:t>m</a:t>
            </a:r>
            <a:r>
              <a:rPr lang="en-US" sz="2000" b="1" i="1" dirty="0">
                <a:solidFill>
                  <a:srgbClr val="0070C0"/>
                </a:solidFill>
              </a:rPr>
              <a:t>, ...., </a:t>
            </a:r>
            <a:r>
              <a:rPr lang="en-US" sz="2000" b="1" i="1" dirty="0" smtClean="0">
                <a:solidFill>
                  <a:srgbClr val="0070C0"/>
                </a:solidFill>
              </a:rPr>
              <a:t>b</a:t>
            </a:r>
            <a:r>
              <a:rPr lang="en-US" sz="2000" b="1" i="1" baseline="-25000" dirty="0" smtClean="0">
                <a:solidFill>
                  <a:srgbClr val="0070C0"/>
                </a:solidFill>
              </a:rPr>
              <a:t>0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/>
              <a:t>au </a:t>
            </a:r>
            <a:r>
              <a:rPr lang="en-US" sz="2000" b="1" dirty="0" err="1"/>
              <a:t>semnificaţie</a:t>
            </a:r>
            <a:r>
              <a:rPr lang="en-US" sz="2000" b="1" dirty="0"/>
              <a:t> </a:t>
            </a:r>
            <a:r>
              <a:rPr lang="en-US" sz="2000" b="1" dirty="0" err="1" smtClean="0"/>
              <a:t>fizică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iar</a:t>
            </a:r>
            <a:r>
              <a:rPr lang="en-US" sz="2000" b="1" dirty="0" smtClean="0"/>
              <a:t> </a:t>
            </a:r>
            <a:r>
              <a:rPr lang="en-US" sz="2000" b="1" dirty="0" err="1"/>
              <a:t>condiţia</a:t>
            </a:r>
            <a:r>
              <a:rPr lang="en-US" sz="2000" b="1" dirty="0"/>
              <a:t> </a:t>
            </a:r>
            <a:r>
              <a:rPr lang="en-US" sz="2000" b="1" dirty="0" err="1"/>
              <a:t>ca</a:t>
            </a:r>
            <a:r>
              <a:rPr lang="en-US" sz="2000" b="1" dirty="0"/>
              <a:t> </a:t>
            </a:r>
            <a:r>
              <a:rPr lang="en-US" sz="2000" b="1" dirty="0" err="1"/>
              <a:t>sistemul</a:t>
            </a:r>
            <a:r>
              <a:rPr lang="en-US" sz="2000" b="1" dirty="0"/>
              <a:t> </a:t>
            </a:r>
            <a:r>
              <a:rPr lang="en-US" sz="2000" b="1" dirty="0" err="1"/>
              <a:t>să</a:t>
            </a:r>
            <a:r>
              <a:rPr lang="en-US" sz="2000" b="1" dirty="0"/>
              <a:t> fie </a:t>
            </a:r>
            <a:r>
              <a:rPr lang="en-US" sz="2000" b="1" dirty="0" err="1"/>
              <a:t>fizic</a:t>
            </a:r>
            <a:r>
              <a:rPr lang="en-US" sz="2000" b="1" dirty="0"/>
              <a:t> </a:t>
            </a:r>
            <a:r>
              <a:rPr lang="en-US" sz="2000" b="1" dirty="0" err="1"/>
              <a:t>realizabil</a:t>
            </a:r>
            <a:r>
              <a:rPr lang="en-US" sz="2000" b="1" dirty="0"/>
              <a:t> </a:t>
            </a:r>
            <a:r>
              <a:rPr lang="en-US" sz="2000" b="1" dirty="0" err="1"/>
              <a:t>este</a:t>
            </a:r>
            <a:r>
              <a:rPr lang="en-US" sz="2000" b="1" dirty="0"/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n </a:t>
            </a:r>
            <a:r>
              <a:rPr lang="en-US" sz="2000" b="1" dirty="0">
                <a:solidFill>
                  <a:srgbClr val="FF0000"/>
                </a:solidFill>
              </a:rPr>
              <a:t>≥ </a:t>
            </a:r>
            <a:r>
              <a:rPr lang="en-US" sz="2000" b="1" i="1" dirty="0">
                <a:solidFill>
                  <a:srgbClr val="FF0000"/>
                </a:solidFill>
              </a:rPr>
              <a:t>m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Aplicând</a:t>
            </a:r>
            <a:r>
              <a:rPr lang="en-US" sz="2000" b="1" dirty="0"/>
              <a:t>  </a:t>
            </a:r>
            <a:r>
              <a:rPr lang="en-US" sz="2000" b="1" dirty="0" err="1"/>
              <a:t>transformata</a:t>
            </a:r>
            <a:r>
              <a:rPr lang="en-US" sz="2000" b="1" dirty="0"/>
              <a:t>  Laplace  </a:t>
            </a:r>
            <a:r>
              <a:rPr lang="en-US" sz="2000" b="1" dirty="0" err="1" smtClean="0"/>
              <a:t>ecuaţiei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precedente</a:t>
            </a:r>
            <a:r>
              <a:rPr lang="en-US" sz="2000" b="1" dirty="0" smtClean="0"/>
              <a:t>,  </a:t>
            </a:r>
            <a:r>
              <a:rPr lang="en-US" sz="2000" b="1" dirty="0" err="1"/>
              <a:t>în</a:t>
            </a:r>
            <a:r>
              <a:rPr lang="en-US" sz="2000" b="1" dirty="0"/>
              <a:t>  </a:t>
            </a:r>
            <a:r>
              <a:rPr lang="en-US" sz="2000" b="1" dirty="0" err="1"/>
              <a:t>condiţii</a:t>
            </a:r>
            <a:r>
              <a:rPr lang="en-US" sz="2000" b="1" dirty="0"/>
              <a:t>  </a:t>
            </a:r>
            <a:r>
              <a:rPr lang="en-US" sz="2000" b="1" dirty="0" err="1"/>
              <a:t>iniţiale</a:t>
            </a:r>
            <a:r>
              <a:rPr lang="en-US" sz="2000" b="1" dirty="0"/>
              <a:t>  </a:t>
            </a:r>
            <a:r>
              <a:rPr lang="en-US" sz="2000" b="1" dirty="0" err="1"/>
              <a:t>nule</a:t>
            </a:r>
            <a:r>
              <a:rPr lang="en-US" sz="2000" b="1" dirty="0"/>
              <a:t>,  se </a:t>
            </a:r>
            <a:r>
              <a:rPr lang="en-US" sz="2000" b="1" dirty="0" err="1"/>
              <a:t>obţine</a:t>
            </a:r>
            <a:r>
              <a:rPr lang="en-US" sz="2000" b="1" dirty="0"/>
              <a:t> </a:t>
            </a:r>
            <a:r>
              <a:rPr lang="en-US" sz="2000" b="1" dirty="0" err="1"/>
              <a:t>funcţia</a:t>
            </a:r>
            <a:r>
              <a:rPr lang="en-US" sz="2000" b="1" dirty="0"/>
              <a:t> de transfer a </a:t>
            </a:r>
            <a:r>
              <a:rPr lang="en-US" sz="2000" b="1" dirty="0" err="1"/>
              <a:t>sistemului</a:t>
            </a:r>
            <a:r>
              <a:rPr lang="en-US" sz="20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2400" y="1298405"/>
                <a:ext cx="8763000" cy="908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𝒀</m:t>
                          </m:r>
                          <m:r>
                            <a:rPr lang="en-US" sz="2400" b="1" i="1"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𝑼</m:t>
                          </m:r>
                          <m:r>
                            <a:rPr lang="en-US" sz="2400" b="1" i="1"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</a:rPr>
                                <m:t>𝒎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98405"/>
                <a:ext cx="8763000" cy="9083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" y="2438400"/>
                <a:ext cx="8763000" cy="807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𝒀</m:t>
                          </m:r>
                          <m:r>
                            <a:rPr lang="en-US" sz="2000" b="1" i="1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000" b="1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𝑼</m:t>
                          </m:r>
                          <m:r>
                            <a:rPr lang="en-US" sz="2000" b="1" i="1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000" b="1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𝒌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𝑻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𝒎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𝑻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𝑻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𝑻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𝑻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𝑻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𝒋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𝒎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𝑻</m:t>
                                  </m:r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𝒋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𝒋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 smtClean="0">
                                  <a:latin typeface="Cambria Math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𝑻</m:t>
                                  </m:r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𝒊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438400"/>
                <a:ext cx="8763000" cy="8074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3690874"/>
                <a:ext cx="1015856" cy="728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90874"/>
                <a:ext cx="1015856" cy="7287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00" y="4724400"/>
                <a:ext cx="2859437" cy="742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sz="2000" b="1" i="1"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latin typeface="Cambria Math"/>
                        </a:rPr>
                        <m:t>𝟏</m:t>
                      </m:r>
                      <m:r>
                        <a:rPr lang="en-US" sz="2000" b="1" i="1">
                          <a:latin typeface="Cambria Math"/>
                        </a:rPr>
                        <m:t>≤</m:t>
                      </m:r>
                      <m:r>
                        <a:rPr lang="en-US" sz="2000" b="1" i="1">
                          <a:latin typeface="Cambria Math"/>
                        </a:rPr>
                        <m:t>𝒋</m:t>
                      </m:r>
                      <m:r>
                        <a:rPr lang="en-US" sz="2000" b="1" i="1">
                          <a:latin typeface="Cambria Math"/>
                        </a:rPr>
                        <m:t>≤</m:t>
                      </m:r>
                      <m:r>
                        <a:rPr lang="en-US" sz="2000" b="1" i="1">
                          <a:latin typeface="Cambria Math"/>
                        </a:rPr>
                        <m:t>𝒎</m:t>
                      </m:r>
                      <m:r>
                        <a:rPr lang="en-US" sz="20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24400"/>
                <a:ext cx="2859437" cy="7420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48327" y="5715000"/>
                <a:ext cx="2784095" cy="675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sz="2000" b="1" i="1"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latin typeface="Cambria Math"/>
                        </a:rPr>
                        <m:t>𝟏</m:t>
                      </m:r>
                      <m:r>
                        <a:rPr lang="en-US" sz="2000" b="1" i="1">
                          <a:latin typeface="Cambria Math"/>
                        </a:rPr>
                        <m:t>≤</m:t>
                      </m:r>
                      <m:r>
                        <a:rPr lang="en-US" sz="2000" b="1" i="1" smtClean="0">
                          <a:latin typeface="Cambria Math"/>
                        </a:rPr>
                        <m:t>𝒊</m:t>
                      </m:r>
                      <m:r>
                        <a:rPr lang="en-US" sz="2000" b="1" i="1">
                          <a:latin typeface="Cambria Math"/>
                        </a:rPr>
                        <m:t>≤</m:t>
                      </m:r>
                      <m:r>
                        <a:rPr lang="en-US" sz="2000" b="1" i="1" smtClean="0">
                          <a:latin typeface="Cambria Math"/>
                        </a:rPr>
                        <m:t>𝒏</m:t>
                      </m:r>
                      <m:r>
                        <a:rPr lang="en-US" sz="20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27" y="5715000"/>
                <a:ext cx="2784095" cy="6756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114800" y="3870571"/>
            <a:ext cx="3981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factorul</a:t>
            </a:r>
            <a:r>
              <a:rPr lang="en-US" sz="2000" b="1" dirty="0">
                <a:solidFill>
                  <a:srgbClr val="FF0000"/>
                </a:solidFill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</a:rPr>
              <a:t>amplificare</a:t>
            </a:r>
            <a:r>
              <a:rPr lang="en-US" sz="2000" b="1" dirty="0">
                <a:solidFill>
                  <a:srgbClr val="FF0000"/>
                </a:solidFill>
              </a:rPr>
              <a:t> al </a:t>
            </a:r>
            <a:r>
              <a:rPr lang="en-US" sz="2000" b="1" dirty="0" err="1">
                <a:solidFill>
                  <a:srgbClr val="FF0000"/>
                </a:solidFill>
              </a:rPr>
              <a:t>sistemului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5143297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c</a:t>
            </a:r>
            <a:r>
              <a:rPr lang="en-US" sz="2000" b="1" dirty="0" err="1" smtClean="0">
                <a:solidFill>
                  <a:srgbClr val="FF0000"/>
                </a:solidFill>
              </a:rPr>
              <a:t>oeficienţi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având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dimensiunea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unor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constante</a:t>
            </a:r>
            <a:r>
              <a:rPr lang="en-US" sz="2000" b="1" dirty="0">
                <a:solidFill>
                  <a:srgbClr val="FF0000"/>
                </a:solidFill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</a:rPr>
              <a:t>timp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1961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Termen</a:t>
            </a:r>
            <a:r>
              <a:rPr lang="en-US" sz="2000" b="1" dirty="0"/>
              <a:t> constant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186934"/>
            <a:ext cx="1528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Termen</a:t>
            </a:r>
            <a:r>
              <a:rPr lang="en-US" sz="2000" b="1" dirty="0"/>
              <a:t> liber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1676400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integrator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2209800"/>
            <a:ext cx="1121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derivativ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09600" y="3048000"/>
            <a:ext cx="1587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Termen</a:t>
            </a:r>
            <a:r>
              <a:rPr lang="en-US" sz="2000" b="1" dirty="0"/>
              <a:t> </a:t>
            </a:r>
            <a:r>
              <a:rPr lang="en-US" sz="2000" b="1" dirty="0" err="1"/>
              <a:t>liniar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138382" y="3569916"/>
            <a:ext cx="3802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element de </a:t>
            </a:r>
            <a:r>
              <a:rPr lang="en-US" sz="2000" b="1" dirty="0" err="1"/>
              <a:t>întârziere</a:t>
            </a:r>
            <a:r>
              <a:rPr lang="en-US" sz="2000" b="1" dirty="0"/>
              <a:t> de </a:t>
            </a:r>
            <a:r>
              <a:rPr lang="en-US" sz="2000" b="1" dirty="0" err="1"/>
              <a:t>ordinul</a:t>
            </a:r>
            <a:r>
              <a:rPr lang="en-US" sz="2000" b="1" dirty="0"/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4114800"/>
            <a:ext cx="3852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element de </a:t>
            </a:r>
            <a:r>
              <a:rPr lang="en-US" sz="2000" b="1" dirty="0" err="1"/>
              <a:t>anticipare</a:t>
            </a:r>
            <a:r>
              <a:rPr lang="en-US" sz="2000" b="1" dirty="0"/>
              <a:t> de </a:t>
            </a:r>
            <a:r>
              <a:rPr lang="en-US" sz="2000" b="1" dirty="0" err="1"/>
              <a:t>ordinul</a:t>
            </a:r>
            <a:r>
              <a:rPr lang="en-US" sz="2000" b="1" dirty="0"/>
              <a:t> 1</a:t>
            </a:r>
          </a:p>
        </p:txBody>
      </p:sp>
      <p:sp>
        <p:nvSpPr>
          <p:cNvPr id="9" name="Rectangle 8"/>
          <p:cNvSpPr/>
          <p:nvPr/>
        </p:nvSpPr>
        <p:spPr>
          <a:xfrm>
            <a:off x="761003" y="4788380"/>
            <a:ext cx="2021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Termen</a:t>
            </a:r>
            <a:r>
              <a:rPr lang="en-US" sz="2000" b="1" dirty="0"/>
              <a:t> </a:t>
            </a:r>
            <a:r>
              <a:rPr lang="en-US" sz="2000" b="1" dirty="0" err="1" smtClean="0"/>
              <a:t>cuadratic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289785" y="5310296"/>
            <a:ext cx="3802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element de </a:t>
            </a:r>
            <a:r>
              <a:rPr lang="en-US" sz="2000" b="1" dirty="0" err="1"/>
              <a:t>întârziere</a:t>
            </a:r>
            <a:r>
              <a:rPr lang="en-US" sz="2000" b="1" dirty="0"/>
              <a:t> de </a:t>
            </a:r>
            <a:r>
              <a:rPr lang="en-US" sz="2000" b="1" dirty="0" err="1"/>
              <a:t>ordinul</a:t>
            </a:r>
            <a:r>
              <a:rPr lang="en-US" sz="2000" b="1" dirty="0"/>
              <a:t> </a:t>
            </a:r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1294403" y="5855180"/>
            <a:ext cx="3852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element de </a:t>
            </a:r>
            <a:r>
              <a:rPr lang="en-US" sz="2000" b="1" dirty="0" err="1"/>
              <a:t>anticipare</a:t>
            </a:r>
            <a:r>
              <a:rPr lang="en-US" sz="2000" b="1" dirty="0"/>
              <a:t> de </a:t>
            </a:r>
            <a:r>
              <a:rPr lang="en-US" sz="2000" b="1" dirty="0" err="1"/>
              <a:t>ordinul</a:t>
            </a:r>
            <a:r>
              <a:rPr lang="en-US" sz="2000" b="1" dirty="0"/>
              <a:t> </a:t>
            </a:r>
            <a:r>
              <a:rPr lang="en-US" sz="2000" b="1" dirty="0" smtClean="0"/>
              <a:t>2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48505" y="640378"/>
                <a:ext cx="14018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05" y="640378"/>
                <a:ext cx="1401858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52977" y="1463714"/>
                <a:ext cx="1419235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977" y="1463714"/>
                <a:ext cx="1419235" cy="670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71450" y="2182164"/>
                <a:ext cx="1435265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450" y="2182164"/>
                <a:ext cx="1435265" cy="427746"/>
              </a:xfrm>
              <a:prstGeom prst="rect">
                <a:avLst/>
              </a:prstGeom>
              <a:blipFill rotWithShape="1"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07331" y="3324346"/>
                <a:ext cx="2051011" cy="675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𝑻𝒔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331" y="3324346"/>
                <a:ext cx="2051011" cy="6756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23495" y="4148027"/>
                <a:ext cx="2134367" cy="438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𝑻𝒔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95" y="4148027"/>
                <a:ext cx="2134367" cy="4385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85053" y="5060997"/>
                <a:ext cx="2989408" cy="711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053" y="5060997"/>
                <a:ext cx="2989408" cy="7113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068340" y="5805465"/>
                <a:ext cx="3072764" cy="486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340" y="5805465"/>
                <a:ext cx="3072764" cy="486095"/>
              </a:xfrm>
              <a:prstGeom prst="rect">
                <a:avLst/>
              </a:prstGeom>
              <a:blipFill rotWithShape="1">
                <a:blip r:embed="rId8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3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66843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</a:rPr>
              <a:t>Zerourile</a:t>
            </a:r>
            <a:r>
              <a:rPr lang="en-US" sz="2400" b="1" i="1" dirty="0" smtClean="0"/>
              <a:t> </a:t>
            </a:r>
            <a:r>
              <a:rPr lang="en-US" sz="2400" b="1" dirty="0" err="1" smtClean="0"/>
              <a:t>funcţiei</a:t>
            </a:r>
            <a:r>
              <a:rPr lang="en-US" sz="2400" b="1" dirty="0" smtClean="0"/>
              <a:t> </a:t>
            </a:r>
            <a:r>
              <a:rPr lang="en-US" sz="2400" b="1" dirty="0"/>
              <a:t>de transfer </a:t>
            </a:r>
            <a:r>
              <a:rPr lang="en-US" sz="2400" b="1" dirty="0" err="1"/>
              <a:t>sunt</a:t>
            </a:r>
            <a:r>
              <a:rPr lang="en-US" sz="2400" b="1" dirty="0"/>
              <a:t> </a:t>
            </a:r>
            <a:r>
              <a:rPr lang="en-US" sz="2400" b="1" dirty="0" err="1"/>
              <a:t>soluţiile</a:t>
            </a:r>
            <a:r>
              <a:rPr lang="en-US" sz="2400" b="1" dirty="0"/>
              <a:t> </a:t>
            </a:r>
            <a:r>
              <a:rPr lang="en-US" sz="2400" b="1" dirty="0" err="1"/>
              <a:t>polinomului</a:t>
            </a:r>
            <a:r>
              <a:rPr lang="en-US" sz="2400" b="1" dirty="0"/>
              <a:t> de la </a:t>
            </a:r>
            <a:r>
              <a:rPr lang="en-US" sz="2400" b="1" dirty="0" err="1"/>
              <a:t>numărătorul</a:t>
            </a:r>
            <a:r>
              <a:rPr lang="en-US" sz="2400" b="1" dirty="0"/>
              <a:t> </a:t>
            </a:r>
            <a:r>
              <a:rPr lang="en-US" sz="2400" b="1" dirty="0" err="1"/>
              <a:t>funcţiei</a:t>
            </a:r>
            <a:r>
              <a:rPr lang="en-US" sz="2400" b="1" dirty="0"/>
              <a:t> de </a:t>
            </a:r>
            <a:r>
              <a:rPr lang="en-US" sz="2400" b="1" dirty="0" smtClean="0"/>
              <a:t>transfer</a:t>
            </a:r>
          </a:p>
          <a:p>
            <a:endParaRPr lang="en-US" sz="2400" b="1" dirty="0"/>
          </a:p>
          <a:p>
            <a:pPr lvl="0"/>
            <a:r>
              <a:rPr lang="en-US" sz="2400" b="1" i="1" dirty="0" err="1">
                <a:solidFill>
                  <a:srgbClr val="FF0000"/>
                </a:solidFill>
              </a:rPr>
              <a:t>Polii</a:t>
            </a:r>
            <a:r>
              <a:rPr lang="en-US" sz="2400" b="1" i="1" dirty="0"/>
              <a:t> </a:t>
            </a:r>
            <a:r>
              <a:rPr lang="en-US" sz="2400" b="1" dirty="0" err="1"/>
              <a:t>funcţiei</a:t>
            </a:r>
            <a:r>
              <a:rPr lang="en-US" sz="2400" b="1" dirty="0"/>
              <a:t> de transfer </a:t>
            </a:r>
            <a:r>
              <a:rPr lang="en-US" sz="2400" b="1" dirty="0" err="1"/>
              <a:t>reprezinta</a:t>
            </a:r>
            <a:r>
              <a:rPr lang="en-US" sz="2400" b="1" dirty="0"/>
              <a:t>  </a:t>
            </a:r>
            <a:r>
              <a:rPr lang="en-US" sz="2400" b="1" dirty="0" err="1"/>
              <a:t>zerourile</a:t>
            </a:r>
            <a:r>
              <a:rPr lang="en-US" sz="2400" b="1" dirty="0"/>
              <a:t>  </a:t>
            </a:r>
            <a:r>
              <a:rPr lang="en-US" sz="2400" b="1" dirty="0" err="1"/>
              <a:t>polinomului</a:t>
            </a:r>
            <a:r>
              <a:rPr lang="en-US" sz="2400" b="1" dirty="0"/>
              <a:t>  de  la  </a:t>
            </a:r>
            <a:r>
              <a:rPr lang="en-US" sz="2400" b="1" dirty="0" err="1"/>
              <a:t>numitorul</a:t>
            </a:r>
            <a:r>
              <a:rPr lang="en-US" sz="2400" b="1" dirty="0"/>
              <a:t>  </a:t>
            </a:r>
            <a:r>
              <a:rPr lang="en-US" sz="2400" b="1" dirty="0" err="1"/>
              <a:t>funcţiei</a:t>
            </a:r>
            <a:r>
              <a:rPr lang="en-US" sz="2400" b="1" dirty="0"/>
              <a:t>  de </a:t>
            </a:r>
            <a:r>
              <a:rPr lang="en-US" sz="2400" b="1" dirty="0" smtClean="0"/>
              <a:t>transfer</a:t>
            </a:r>
          </a:p>
          <a:p>
            <a:pPr lvl="0"/>
            <a:endParaRPr lang="en-US" sz="2400" b="1" dirty="0"/>
          </a:p>
          <a:p>
            <a:pPr lvl="0"/>
            <a:r>
              <a:rPr lang="en-US" sz="2400" b="1" dirty="0"/>
              <a:t>Se </a:t>
            </a:r>
            <a:r>
              <a:rPr lang="en-US" sz="2400" b="1" dirty="0" err="1"/>
              <a:t>defineste</a:t>
            </a:r>
            <a:r>
              <a:rPr lang="en-US" sz="2400" b="1" dirty="0"/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tipul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funcţiei</a:t>
            </a:r>
            <a:r>
              <a:rPr lang="en-US" sz="2400" b="1" i="1" dirty="0">
                <a:solidFill>
                  <a:srgbClr val="FF0000"/>
                </a:solidFill>
              </a:rPr>
              <a:t> de transfer </a:t>
            </a:r>
            <a:r>
              <a:rPr lang="en-US" sz="2400" b="1" dirty="0" err="1"/>
              <a:t>prin</a:t>
            </a:r>
            <a:r>
              <a:rPr lang="en-US" sz="2400" b="1" dirty="0"/>
              <a:t> </a:t>
            </a:r>
            <a:r>
              <a:rPr lang="en-US" sz="2400" b="1" dirty="0" err="1"/>
              <a:t>numărul</a:t>
            </a:r>
            <a:r>
              <a:rPr lang="en-US" sz="2400" b="1" dirty="0"/>
              <a:t> </a:t>
            </a:r>
            <a:r>
              <a:rPr lang="en-US" sz="2400" b="1" dirty="0" err="1"/>
              <a:t>polilor</a:t>
            </a:r>
            <a:r>
              <a:rPr lang="en-US" sz="2400" b="1" dirty="0"/>
              <a:t> in </a:t>
            </a:r>
            <a:r>
              <a:rPr lang="en-US" sz="2400" b="1" dirty="0" err="1"/>
              <a:t>origine</a:t>
            </a:r>
            <a:r>
              <a:rPr lang="en-US" sz="2400" b="1" dirty="0"/>
              <a:t> </a:t>
            </a:r>
            <a:r>
              <a:rPr lang="en-US" sz="2400" b="1" dirty="0" err="1"/>
              <a:t>ai</a:t>
            </a:r>
            <a:r>
              <a:rPr lang="en-US" sz="2400" b="1" dirty="0"/>
              <a:t> </a:t>
            </a:r>
            <a:r>
              <a:rPr lang="en-US" sz="2400" b="1" dirty="0" err="1"/>
              <a:t>funcţiei</a:t>
            </a:r>
            <a:r>
              <a:rPr lang="en-US" sz="2400" b="1" dirty="0"/>
              <a:t> de </a:t>
            </a:r>
            <a:r>
              <a:rPr lang="en-US" sz="2400" b="1" dirty="0" smtClean="0"/>
              <a:t>transfer</a:t>
            </a:r>
          </a:p>
          <a:p>
            <a:pPr lvl="0"/>
            <a:endParaRPr lang="en-US" sz="2400" b="1" dirty="0"/>
          </a:p>
          <a:p>
            <a:pPr lvl="0"/>
            <a:r>
              <a:rPr lang="en-US" sz="2400" b="1" i="1" dirty="0" err="1">
                <a:solidFill>
                  <a:srgbClr val="FF0000"/>
                </a:solidFill>
              </a:rPr>
              <a:t>Ordinul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funcţiei</a:t>
            </a:r>
            <a:r>
              <a:rPr lang="en-US" sz="2400" b="1" i="1" dirty="0">
                <a:solidFill>
                  <a:srgbClr val="FF0000"/>
                </a:solidFill>
              </a:rPr>
              <a:t> de transfer </a:t>
            </a:r>
            <a:r>
              <a:rPr lang="en-US" sz="2400" b="1" dirty="0" err="1"/>
              <a:t>este</a:t>
            </a:r>
            <a:r>
              <a:rPr lang="en-US" sz="2400" b="1" dirty="0"/>
              <a:t> </a:t>
            </a:r>
            <a:r>
              <a:rPr lang="en-US" sz="2400" b="1" dirty="0" err="1"/>
              <a:t>dat</a:t>
            </a:r>
            <a:r>
              <a:rPr lang="en-US" sz="2400" b="1" dirty="0"/>
              <a:t> de </a:t>
            </a:r>
            <a:r>
              <a:rPr lang="en-US" sz="2400" b="1" dirty="0" err="1"/>
              <a:t>ordinul</a:t>
            </a:r>
            <a:r>
              <a:rPr lang="en-US" sz="2400" b="1" dirty="0"/>
              <a:t> </a:t>
            </a:r>
            <a:r>
              <a:rPr lang="en-US" sz="2400" b="1" dirty="0" err="1"/>
              <a:t>ecuaţiei</a:t>
            </a:r>
            <a:r>
              <a:rPr lang="en-US" sz="2400" b="1" dirty="0"/>
              <a:t> </a:t>
            </a:r>
            <a:r>
              <a:rPr lang="en-US" sz="2400" b="1" dirty="0" err="1"/>
              <a:t>diferenţiale</a:t>
            </a:r>
            <a:r>
              <a:rPr lang="en-US" sz="2400" b="1" dirty="0"/>
              <a:t> din care s-a </a:t>
            </a:r>
            <a:r>
              <a:rPr lang="en-US" sz="2400" b="1" dirty="0" err="1"/>
              <a:t>obţinut</a:t>
            </a:r>
            <a:r>
              <a:rPr lang="en-US" sz="2400" b="1" dirty="0"/>
              <a:t> </a:t>
            </a:r>
            <a:r>
              <a:rPr lang="en-US" sz="2400" b="1" dirty="0" err="1"/>
              <a:t>prin</a:t>
            </a:r>
            <a:r>
              <a:rPr lang="en-US" sz="2400" b="1" dirty="0"/>
              <a:t> </a:t>
            </a:r>
            <a:r>
              <a:rPr lang="en-US" sz="2400" b="1" dirty="0" err="1"/>
              <a:t>transformata</a:t>
            </a:r>
            <a:r>
              <a:rPr lang="en-US" sz="2400" b="1" dirty="0"/>
              <a:t> Laplace </a:t>
            </a:r>
            <a:r>
              <a:rPr lang="en-US" sz="2400" b="1" dirty="0" err="1"/>
              <a:t>funcţia</a:t>
            </a:r>
            <a:r>
              <a:rPr lang="en-US" sz="2400" b="1" dirty="0"/>
              <a:t> de transfer. </a:t>
            </a:r>
            <a:r>
              <a:rPr lang="en-US" sz="2400" b="1" dirty="0" err="1"/>
              <a:t>Deci</a:t>
            </a:r>
            <a:r>
              <a:rPr lang="en-US" sz="2400" b="1" dirty="0"/>
              <a:t> </a:t>
            </a:r>
            <a:r>
              <a:rPr lang="en-US" sz="2400" b="1" dirty="0" err="1"/>
              <a:t>pentru</a:t>
            </a:r>
            <a:r>
              <a:rPr lang="en-US" sz="2400" b="1" dirty="0"/>
              <a:t> </a:t>
            </a:r>
            <a:r>
              <a:rPr lang="en-US" sz="2400" b="1" dirty="0" err="1"/>
              <a:t>sisteme</a:t>
            </a:r>
            <a:r>
              <a:rPr lang="en-US" sz="2400" b="1" dirty="0"/>
              <a:t> </a:t>
            </a:r>
            <a:r>
              <a:rPr lang="en-US" sz="2400" b="1" dirty="0" err="1"/>
              <a:t>fizic</a:t>
            </a:r>
            <a:r>
              <a:rPr lang="en-US" sz="2400" b="1" dirty="0"/>
              <a:t> </a:t>
            </a:r>
            <a:r>
              <a:rPr lang="en-US" sz="2400" b="1" dirty="0" err="1"/>
              <a:t>realizabile</a:t>
            </a:r>
            <a:r>
              <a:rPr lang="en-US" sz="2400" b="1" dirty="0"/>
              <a:t>, </a:t>
            </a:r>
            <a:r>
              <a:rPr lang="en-US" sz="2400" b="1" i="1" dirty="0">
                <a:solidFill>
                  <a:srgbClr val="0070C0"/>
                </a:solidFill>
              </a:rPr>
              <a:t>n&gt;m</a:t>
            </a:r>
            <a:r>
              <a:rPr lang="en-US" sz="2400" b="1" dirty="0"/>
              <a:t>, </a:t>
            </a:r>
            <a:r>
              <a:rPr lang="en-US" sz="2400" b="1" dirty="0" err="1"/>
              <a:t>ordinul</a:t>
            </a:r>
            <a:r>
              <a:rPr lang="en-US" sz="2400" b="1" dirty="0"/>
              <a:t> coincide cu </a:t>
            </a:r>
            <a:r>
              <a:rPr lang="en-US" sz="2400" b="1" dirty="0" err="1"/>
              <a:t>gradul</a:t>
            </a:r>
            <a:r>
              <a:rPr lang="en-US" sz="2400" b="1" dirty="0"/>
              <a:t> </a:t>
            </a:r>
            <a:r>
              <a:rPr lang="en-US" sz="2400" b="1" dirty="0" err="1"/>
              <a:t>polinomului</a:t>
            </a:r>
            <a:r>
              <a:rPr lang="en-US" sz="2400" b="1" dirty="0"/>
              <a:t> de la </a:t>
            </a:r>
            <a:r>
              <a:rPr lang="en-US" sz="2400" b="1" dirty="0" err="1"/>
              <a:t>numitorul</a:t>
            </a:r>
            <a:r>
              <a:rPr lang="en-US" sz="2400" b="1" dirty="0"/>
              <a:t> </a:t>
            </a:r>
            <a:r>
              <a:rPr lang="en-US" sz="2400" b="1" dirty="0" err="1"/>
              <a:t>funcţiei</a:t>
            </a:r>
            <a:r>
              <a:rPr lang="en-US" sz="2400" b="1" dirty="0"/>
              <a:t> de transfer.</a:t>
            </a:r>
          </a:p>
          <a:p>
            <a:r>
              <a:rPr lang="en-US" sz="2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304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599" y="1143000"/>
            <a:ext cx="7696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Analiza</a:t>
            </a:r>
            <a:r>
              <a:rPr lang="en-US" sz="2400" b="1" i="1" dirty="0">
                <a:solidFill>
                  <a:srgbClr val="FF0000"/>
                </a:solidFill>
              </a:rPr>
              <a:t> in </a:t>
            </a:r>
            <a:r>
              <a:rPr lang="en-US" sz="2400" b="1" i="1" dirty="0" err="1">
                <a:solidFill>
                  <a:srgbClr val="FF0000"/>
                </a:solidFill>
              </a:rPr>
              <a:t>timp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reprezintă</a:t>
            </a:r>
            <a:r>
              <a:rPr lang="en-US" sz="2400" dirty="0"/>
              <a:t> </a:t>
            </a:r>
            <a:r>
              <a:rPr lang="en-US" sz="2400" dirty="0" err="1"/>
              <a:t>determinarea</a:t>
            </a:r>
            <a:r>
              <a:rPr lang="en-US" sz="2400" dirty="0"/>
              <a:t> </a:t>
            </a:r>
            <a:r>
              <a:rPr lang="en-US" sz="2400" dirty="0" err="1"/>
              <a:t>răspunsului</a:t>
            </a:r>
            <a:r>
              <a:rPr lang="en-US" sz="2400" dirty="0"/>
              <a:t> in </a:t>
            </a:r>
            <a:r>
              <a:rPr lang="en-US" sz="2400" dirty="0" err="1"/>
              <a:t>timp</a:t>
            </a:r>
            <a:r>
              <a:rPr lang="en-US" sz="2400" dirty="0"/>
              <a:t> a </a:t>
            </a:r>
            <a:r>
              <a:rPr lang="en-US" sz="2400" dirty="0" err="1"/>
              <a:t>sistemelor</a:t>
            </a:r>
            <a:r>
              <a:rPr lang="en-US" sz="2400" dirty="0"/>
              <a:t> considerate, la diverse </a:t>
            </a:r>
            <a:r>
              <a:rPr lang="en-US" sz="2400" dirty="0" err="1"/>
              <a:t>tipuri</a:t>
            </a:r>
            <a:r>
              <a:rPr lang="en-US" sz="2400" dirty="0"/>
              <a:t> de </a:t>
            </a:r>
            <a:r>
              <a:rPr lang="en-US" sz="2400" dirty="0" err="1"/>
              <a:t>semnale</a:t>
            </a:r>
            <a:r>
              <a:rPr lang="en-US" sz="2400" dirty="0"/>
              <a:t> de </a:t>
            </a:r>
            <a:r>
              <a:rPr lang="en-US" sz="2400" dirty="0" err="1"/>
              <a:t>intrare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determinarea</a:t>
            </a:r>
            <a:r>
              <a:rPr lang="en-US" sz="2400" dirty="0"/>
              <a:t> </a:t>
            </a:r>
            <a:r>
              <a:rPr lang="en-US" sz="2400" dirty="0" err="1"/>
              <a:t>principalelor</a:t>
            </a:r>
            <a:r>
              <a:rPr lang="en-US" sz="2400" dirty="0"/>
              <a:t> </a:t>
            </a:r>
            <a:r>
              <a:rPr lang="en-US" sz="2400" dirty="0" err="1"/>
              <a:t>proprietăţi</a:t>
            </a:r>
            <a:r>
              <a:rPr lang="en-US" sz="2400" dirty="0"/>
              <a:t> (</a:t>
            </a:r>
            <a:r>
              <a:rPr lang="en-US" sz="2400" dirty="0" err="1"/>
              <a:t>stabilitate</a:t>
            </a:r>
            <a:r>
              <a:rPr lang="en-US" sz="2400" dirty="0"/>
              <a:t>, </a:t>
            </a:r>
            <a:r>
              <a:rPr lang="en-US" sz="2400" dirty="0" err="1"/>
              <a:t>performanţe</a:t>
            </a:r>
            <a:r>
              <a:rPr lang="en-US" sz="2400" dirty="0"/>
              <a:t>, etc. 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899" y="3725477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Performanţele</a:t>
            </a:r>
            <a:r>
              <a:rPr lang="en-US" sz="2400" dirty="0"/>
              <a:t> </a:t>
            </a:r>
            <a:r>
              <a:rPr lang="en-US" sz="2400" dirty="0" err="1"/>
              <a:t>regimului</a:t>
            </a:r>
            <a:r>
              <a:rPr lang="en-US" sz="2400" dirty="0"/>
              <a:t> </a:t>
            </a:r>
            <a:r>
              <a:rPr lang="en-US" sz="2400" dirty="0" err="1"/>
              <a:t>dinamic</a:t>
            </a:r>
            <a:r>
              <a:rPr lang="en-US" sz="2400" dirty="0"/>
              <a:t> </a:t>
            </a:r>
            <a:r>
              <a:rPr lang="en-US" sz="2400" dirty="0" err="1"/>
              <a:t>sunt</a:t>
            </a:r>
            <a:r>
              <a:rPr lang="en-US" sz="2400" dirty="0"/>
              <a:t> </a:t>
            </a:r>
            <a:r>
              <a:rPr lang="en-US" sz="2400" dirty="0" err="1"/>
              <a:t>descrise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indici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sintetici</a:t>
            </a:r>
            <a:r>
              <a:rPr lang="en-US" sz="2400" b="1" i="1" dirty="0">
                <a:solidFill>
                  <a:srgbClr val="FF0000"/>
                </a:solidFill>
              </a:rPr>
              <a:t> de </a:t>
            </a:r>
            <a:r>
              <a:rPr lang="en-US" sz="2400" b="1" i="1" dirty="0" err="1">
                <a:solidFill>
                  <a:srgbClr val="FF0000"/>
                </a:solidFill>
              </a:rPr>
              <a:t>calitate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caracterizează</a:t>
            </a:r>
            <a:r>
              <a:rPr lang="en-US" sz="2400" dirty="0"/>
              <a:t> </a:t>
            </a:r>
            <a:r>
              <a:rPr lang="en-US" sz="2400" dirty="0" err="1"/>
              <a:t>răspunsul</a:t>
            </a:r>
            <a:r>
              <a:rPr lang="en-US" sz="2400" dirty="0"/>
              <a:t> indicial al </a:t>
            </a:r>
            <a:r>
              <a:rPr lang="en-US" sz="2400" dirty="0" err="1"/>
              <a:t>sistemului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32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74345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i="1" dirty="0" err="1">
                <a:solidFill>
                  <a:srgbClr val="FF0000"/>
                </a:solidFill>
              </a:rPr>
              <a:t>suprareglajul</a:t>
            </a:r>
            <a:r>
              <a:rPr lang="en-US" sz="2000" b="1" i="1" dirty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σ</a:t>
            </a:r>
          </a:p>
          <a:p>
            <a:pPr lvl="0"/>
            <a:endParaRPr lang="en-US" sz="2000" b="1" dirty="0"/>
          </a:p>
          <a:p>
            <a:pPr lvl="0"/>
            <a:r>
              <a:rPr lang="en-US" sz="2000" b="1" i="1" dirty="0" err="1">
                <a:solidFill>
                  <a:srgbClr val="FF0000"/>
                </a:solidFill>
              </a:rPr>
              <a:t>timpul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primului</a:t>
            </a:r>
            <a:r>
              <a:rPr lang="en-US" sz="2000" b="1" i="1" dirty="0">
                <a:solidFill>
                  <a:srgbClr val="FF0000"/>
                </a:solidFill>
              </a:rPr>
              <a:t> maxim 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atingere</a:t>
            </a:r>
            <a:r>
              <a:rPr lang="en-US" sz="2000" dirty="0"/>
              <a:t> a </a:t>
            </a:r>
            <a:r>
              <a:rPr lang="en-US" sz="2000" dirty="0" err="1"/>
              <a:t>abaterii</a:t>
            </a:r>
            <a:r>
              <a:rPr lang="en-US" sz="2000" dirty="0"/>
              <a:t> </a:t>
            </a:r>
            <a:r>
              <a:rPr lang="en-US" sz="2000" dirty="0" err="1"/>
              <a:t>maxime</a:t>
            </a:r>
            <a:r>
              <a:rPr lang="en-US" sz="2000" dirty="0"/>
              <a:t> a </a:t>
            </a:r>
            <a:r>
              <a:rPr lang="en-US" sz="2000" dirty="0" err="1"/>
              <a:t>mărimii</a:t>
            </a:r>
            <a:r>
              <a:rPr lang="en-US" sz="2000" dirty="0"/>
              <a:t> de </a:t>
            </a:r>
            <a:r>
              <a:rPr lang="en-US" sz="2000" dirty="0" err="1" smtClean="0"/>
              <a:t>ieşire</a:t>
            </a:r>
            <a:r>
              <a:rPr lang="en-US" sz="2000" dirty="0" smtClean="0"/>
              <a:t> in </a:t>
            </a:r>
            <a:r>
              <a:rPr lang="en-US" sz="2000" dirty="0" err="1"/>
              <a:t>regim</a:t>
            </a:r>
            <a:r>
              <a:rPr lang="en-US" sz="2000" dirty="0"/>
              <a:t> </a:t>
            </a:r>
            <a:r>
              <a:rPr lang="en-US" sz="2000" dirty="0" err="1"/>
              <a:t>tranzitoriu</a:t>
            </a:r>
            <a:r>
              <a:rPr lang="en-US" sz="2000" dirty="0"/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t</a:t>
            </a:r>
            <a:r>
              <a:rPr lang="en-US" sz="2000" b="1" baseline="-25000" dirty="0" err="1">
                <a:solidFill>
                  <a:srgbClr val="0070C0"/>
                </a:solidFill>
              </a:rPr>
              <a:t>σ</a:t>
            </a:r>
            <a:r>
              <a:rPr lang="en-US" sz="2000" dirty="0"/>
              <a:t> </a:t>
            </a:r>
            <a:endParaRPr lang="en-US" sz="2000" i="1" dirty="0" smtClean="0"/>
          </a:p>
          <a:p>
            <a:pPr lvl="0"/>
            <a:endParaRPr lang="en-US" sz="2000" b="1" dirty="0"/>
          </a:p>
          <a:p>
            <a:pPr lvl="0"/>
            <a:r>
              <a:rPr lang="en-US" sz="2000" b="1" i="1" dirty="0" err="1">
                <a:solidFill>
                  <a:srgbClr val="FF0000"/>
                </a:solidFill>
              </a:rPr>
              <a:t>durata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regimului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tranzitoriu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</a:t>
            </a:r>
            <a:r>
              <a:rPr lang="en-US" sz="2000" b="1" baseline="-25000" dirty="0" err="1" smtClean="0">
                <a:solidFill>
                  <a:srgbClr val="0070C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   </a:t>
            </a:r>
            <a:r>
              <a:rPr lang="en-US" sz="2000" dirty="0" err="1"/>
              <a:t>definita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timpul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se </a:t>
            </a:r>
            <a:r>
              <a:rPr lang="en-US" sz="2000" dirty="0" err="1"/>
              <a:t>scurge</a:t>
            </a:r>
            <a:r>
              <a:rPr lang="en-US" sz="2000" dirty="0"/>
              <a:t> din </a:t>
            </a:r>
            <a:r>
              <a:rPr lang="en-US" sz="2000" dirty="0" err="1"/>
              <a:t>momentul</a:t>
            </a:r>
            <a:r>
              <a:rPr lang="en-US" sz="2000" dirty="0"/>
              <a:t> </a:t>
            </a:r>
            <a:r>
              <a:rPr lang="en-US" sz="2000" dirty="0" err="1"/>
              <a:t>aplicării</a:t>
            </a:r>
            <a:r>
              <a:rPr lang="en-US" sz="2000" dirty="0"/>
              <a:t> </a:t>
            </a:r>
            <a:r>
              <a:rPr lang="en-US" sz="2000" dirty="0" err="1"/>
              <a:t>excitaţiei</a:t>
            </a:r>
            <a:r>
              <a:rPr lang="en-US" sz="2000" dirty="0"/>
              <a:t> (</a:t>
            </a:r>
            <a:r>
              <a:rPr lang="en-US" sz="2000" dirty="0" err="1"/>
              <a:t>intrarea</a:t>
            </a:r>
            <a:r>
              <a:rPr lang="en-US" sz="2000" dirty="0"/>
              <a:t>)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canalul</a:t>
            </a:r>
            <a:r>
              <a:rPr lang="en-US" sz="2000" dirty="0"/>
              <a:t> de </a:t>
            </a:r>
            <a:r>
              <a:rPr lang="en-US" sz="2000" dirty="0" err="1"/>
              <a:t>referinţa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pînă</a:t>
            </a:r>
            <a:r>
              <a:rPr lang="en-US" sz="2000" dirty="0"/>
              <a:t> </a:t>
            </a:r>
            <a:r>
              <a:rPr lang="en-US" sz="2000" dirty="0" err="1"/>
              <a:t>cind</a:t>
            </a:r>
            <a:r>
              <a:rPr lang="en-US" sz="2000" dirty="0"/>
              <a:t> </a:t>
            </a:r>
            <a:r>
              <a:rPr lang="en-US" sz="2000" dirty="0" err="1"/>
              <a:t>ieşirea</a:t>
            </a:r>
            <a:r>
              <a:rPr lang="en-US" sz="2000" dirty="0"/>
              <a:t> intra </a:t>
            </a:r>
            <a:r>
              <a:rPr lang="en-US" sz="2000" dirty="0" err="1"/>
              <a:t>într</a:t>
            </a:r>
            <a:r>
              <a:rPr lang="en-US" sz="2000" dirty="0"/>
              <a:t>-o </a:t>
            </a:r>
            <a:r>
              <a:rPr lang="en-US" sz="2000" dirty="0" err="1"/>
              <a:t>bandă</a:t>
            </a:r>
            <a:r>
              <a:rPr lang="en-US" sz="2000" dirty="0"/>
              <a:t> de ± (2 ÷ 5)% </a:t>
            </a:r>
            <a:r>
              <a:rPr lang="en-US" sz="2000" i="1" dirty="0"/>
              <a:t>y s </a:t>
            </a:r>
            <a:endParaRPr lang="en-US" sz="2000" dirty="0" smtClean="0"/>
          </a:p>
          <a:p>
            <a:pPr lvl="0"/>
            <a:endParaRPr lang="en-US" sz="2000" b="1" dirty="0"/>
          </a:p>
          <a:p>
            <a:pPr lvl="0"/>
            <a:r>
              <a:rPr lang="en-US" sz="2000" b="1" i="1" dirty="0" err="1">
                <a:solidFill>
                  <a:srgbClr val="FF0000"/>
                </a:solidFill>
              </a:rPr>
              <a:t>indicele</a:t>
            </a:r>
            <a:r>
              <a:rPr lang="en-US" sz="2000" b="1" i="1" dirty="0">
                <a:solidFill>
                  <a:srgbClr val="FF0000"/>
                </a:solidFill>
              </a:rPr>
              <a:t>  de  </a:t>
            </a:r>
            <a:r>
              <a:rPr lang="en-US" sz="2000" b="1" i="1" dirty="0" err="1">
                <a:solidFill>
                  <a:srgbClr val="FF0000"/>
                </a:solidFill>
              </a:rPr>
              <a:t>oscilaţie</a:t>
            </a:r>
            <a:r>
              <a:rPr lang="en-US" sz="2000" b="1" i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0070C0"/>
                </a:solidFill>
              </a:rPr>
              <a:t>Ψ</a:t>
            </a:r>
            <a:r>
              <a:rPr lang="en-US" sz="2000" b="1" dirty="0"/>
              <a:t> </a:t>
            </a:r>
            <a:r>
              <a:rPr lang="en-US" sz="2000" dirty="0" err="1"/>
              <a:t>reprezintă</a:t>
            </a:r>
            <a:r>
              <a:rPr lang="en-US" sz="2000" dirty="0"/>
              <a:t>  </a:t>
            </a:r>
            <a:r>
              <a:rPr lang="en-US" sz="2000" dirty="0" err="1"/>
              <a:t>variaţia</a:t>
            </a:r>
            <a:r>
              <a:rPr lang="en-US" sz="2000" dirty="0"/>
              <a:t>  </a:t>
            </a:r>
            <a:r>
              <a:rPr lang="en-US" sz="2000" dirty="0" err="1"/>
              <a:t>relativă</a:t>
            </a:r>
            <a:r>
              <a:rPr lang="en-US" sz="2000" dirty="0"/>
              <a:t>  a  </a:t>
            </a:r>
            <a:r>
              <a:rPr lang="en-US" sz="2000" dirty="0" err="1"/>
              <a:t>amplitudinilor</a:t>
            </a:r>
            <a:r>
              <a:rPr lang="en-US" sz="2000" dirty="0"/>
              <a:t>  a  </a:t>
            </a:r>
            <a:r>
              <a:rPr lang="en-US" sz="2000" dirty="0" err="1" smtClean="0"/>
              <a:t>două</a:t>
            </a:r>
            <a:r>
              <a:rPr lang="en-US" sz="2000" dirty="0" smtClean="0"/>
              <a:t> </a:t>
            </a:r>
            <a:r>
              <a:rPr lang="en-US" sz="2000" dirty="0" err="1" smtClean="0"/>
              <a:t>depăşiri</a:t>
            </a:r>
            <a:r>
              <a:rPr lang="en-US" sz="2000" dirty="0" smtClean="0"/>
              <a:t> </a:t>
            </a:r>
            <a:r>
              <a:rPr lang="en-US" sz="2000" dirty="0" err="1"/>
              <a:t>succesive</a:t>
            </a:r>
            <a:r>
              <a:rPr lang="en-US" sz="2000" dirty="0"/>
              <a:t> de </a:t>
            </a:r>
            <a:r>
              <a:rPr lang="en-US" sz="2000" dirty="0" err="1"/>
              <a:t>acelaşi</a:t>
            </a:r>
            <a:r>
              <a:rPr lang="en-US" sz="2000" dirty="0"/>
              <a:t> </a:t>
            </a:r>
            <a:r>
              <a:rPr lang="en-US" sz="2000" dirty="0" err="1"/>
              <a:t>semn</a:t>
            </a:r>
            <a:r>
              <a:rPr lang="en-US" sz="2000" dirty="0"/>
              <a:t> a </a:t>
            </a:r>
            <a:r>
              <a:rPr lang="en-US" sz="2000" dirty="0" err="1"/>
              <a:t>valorii</a:t>
            </a:r>
            <a:r>
              <a:rPr lang="en-US" sz="2000" dirty="0"/>
              <a:t> de </a:t>
            </a:r>
            <a:r>
              <a:rPr lang="en-US" sz="2000" dirty="0" err="1"/>
              <a:t>regim</a:t>
            </a:r>
            <a:r>
              <a:rPr lang="en-US" sz="2000" dirty="0"/>
              <a:t> </a:t>
            </a:r>
            <a:r>
              <a:rPr lang="en-US" sz="2000" dirty="0" err="1" smtClean="0"/>
              <a:t>staţionar</a:t>
            </a:r>
            <a:endParaRPr lang="en-US" sz="2000" dirty="0" smtClean="0"/>
          </a:p>
          <a:p>
            <a:pPr lvl="0"/>
            <a:endParaRPr lang="en-US" sz="2000" b="1" dirty="0"/>
          </a:p>
          <a:p>
            <a:pPr lvl="0"/>
            <a:r>
              <a:rPr lang="en-US" sz="2000" b="1" i="1" dirty="0" err="1">
                <a:solidFill>
                  <a:srgbClr val="FF0000"/>
                </a:solidFill>
              </a:rPr>
              <a:t>perioada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oscilaţiilor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T</a:t>
            </a:r>
            <a:r>
              <a:rPr lang="en-US" sz="2000" b="1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regimul</a:t>
            </a:r>
            <a:r>
              <a:rPr lang="en-US" sz="2000" dirty="0"/>
              <a:t> </a:t>
            </a:r>
            <a:r>
              <a:rPr lang="en-US" sz="2000" dirty="0" err="1"/>
              <a:t>oscilant</a:t>
            </a:r>
            <a:r>
              <a:rPr lang="en-US" sz="2000" dirty="0"/>
              <a:t> </a:t>
            </a:r>
            <a:r>
              <a:rPr lang="en-US" sz="2000" dirty="0" err="1" smtClean="0"/>
              <a:t>amortizat</a:t>
            </a:r>
            <a:endParaRPr lang="en-US" sz="2000" dirty="0" smtClean="0"/>
          </a:p>
          <a:p>
            <a:pPr lvl="0"/>
            <a:endParaRPr lang="en-US" sz="2000" b="1" dirty="0"/>
          </a:p>
          <a:p>
            <a:pPr lvl="0"/>
            <a:r>
              <a:rPr lang="en-US" sz="2000" b="1" i="1" dirty="0" err="1">
                <a:solidFill>
                  <a:srgbClr val="FF0000"/>
                </a:solidFill>
              </a:rPr>
              <a:t>numarul</a:t>
            </a:r>
            <a:r>
              <a:rPr lang="en-US" sz="2000" b="1" i="1" dirty="0">
                <a:solidFill>
                  <a:srgbClr val="FF0000"/>
                </a:solidFill>
              </a:rPr>
              <a:t> de </a:t>
            </a:r>
            <a:r>
              <a:rPr lang="en-US" sz="2000" b="1" i="1" dirty="0" err="1">
                <a:solidFill>
                  <a:srgbClr val="FF0000"/>
                </a:solidFill>
              </a:rPr>
              <a:t>oscilaţii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smtClean="0"/>
              <a:t>  </a:t>
            </a:r>
            <a:r>
              <a:rPr lang="en-US" sz="2000" b="1" dirty="0" smtClean="0">
                <a:solidFill>
                  <a:srgbClr val="0070C0"/>
                </a:solidFill>
              </a:rPr>
              <a:t>N</a:t>
            </a:r>
            <a:r>
              <a:rPr lang="en-US" sz="2000" b="1" dirty="0" smtClean="0"/>
              <a:t> </a:t>
            </a:r>
            <a:r>
              <a:rPr lang="en-US" sz="2000" dirty="0" err="1"/>
              <a:t>dacă</a:t>
            </a:r>
            <a:r>
              <a:rPr lang="en-US" sz="2000" dirty="0"/>
              <a:t> </a:t>
            </a:r>
            <a:r>
              <a:rPr lang="en-US" sz="2000" dirty="0" err="1"/>
              <a:t>răspunsul</a:t>
            </a:r>
            <a:r>
              <a:rPr lang="en-US" sz="2000" dirty="0"/>
              <a:t> </a:t>
            </a:r>
            <a:r>
              <a:rPr lang="en-US" sz="2000" dirty="0" err="1"/>
              <a:t>traversează</a:t>
            </a:r>
            <a:r>
              <a:rPr lang="en-US" sz="2000" dirty="0"/>
              <a:t> de un </a:t>
            </a:r>
            <a:r>
              <a:rPr lang="en-US" sz="2000" dirty="0" err="1"/>
              <a:t>numar</a:t>
            </a:r>
            <a:r>
              <a:rPr lang="en-US" sz="2000" dirty="0"/>
              <a:t> </a:t>
            </a:r>
            <a:r>
              <a:rPr lang="en-US" sz="2000" dirty="0" err="1"/>
              <a:t>finit</a:t>
            </a:r>
            <a:r>
              <a:rPr lang="en-US" sz="2000" dirty="0"/>
              <a:t> de </a:t>
            </a:r>
            <a:r>
              <a:rPr lang="en-US" sz="2000" dirty="0" err="1" smtClean="0"/>
              <a:t>ori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err="1"/>
              <a:t>componenta</a:t>
            </a:r>
            <a:r>
              <a:rPr lang="en-US" sz="2000" dirty="0"/>
              <a:t> </a:t>
            </a:r>
            <a:r>
              <a:rPr lang="en-US" sz="2000" dirty="0" err="1" smtClean="0"/>
              <a:t>staţionară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92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timpul</a:t>
            </a:r>
            <a:r>
              <a:rPr lang="en-US" sz="2000" b="1" i="1" dirty="0">
                <a:solidFill>
                  <a:srgbClr val="FF0000"/>
                </a:solidFill>
              </a:rPr>
              <a:t> de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stabilire</a:t>
            </a:r>
            <a:r>
              <a:rPr lang="en-US" sz="2000" dirty="0" smtClean="0"/>
              <a:t>:		</a:t>
            </a:r>
            <a:r>
              <a:rPr lang="en-US" sz="2000" dirty="0" err="1" smtClean="0"/>
              <a:t>momentul</a:t>
            </a:r>
            <a:r>
              <a:rPr lang="en-US" sz="2000" dirty="0" smtClean="0"/>
              <a:t> </a:t>
            </a:r>
            <a:r>
              <a:rPr lang="en-US" sz="2000" dirty="0" err="1"/>
              <a:t>în</a:t>
            </a:r>
            <a:r>
              <a:rPr lang="en-US" sz="2000" dirty="0"/>
              <a:t> care se </a:t>
            </a:r>
            <a:r>
              <a:rPr lang="en-US" sz="2000" dirty="0" err="1"/>
              <a:t>atinge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prima </a:t>
            </a:r>
            <a:r>
              <a:rPr lang="en-US" sz="2000" dirty="0" err="1"/>
              <a:t>dată</a:t>
            </a:r>
            <a:r>
              <a:rPr lang="en-US" sz="2000" dirty="0"/>
              <a:t> </a:t>
            </a:r>
            <a:r>
              <a:rPr lang="en-US" sz="2000" dirty="0" smtClean="0"/>
              <a:t>				</a:t>
            </a:r>
            <a:r>
              <a:rPr lang="en-US" sz="2000" dirty="0" err="1" smtClean="0"/>
              <a:t>valoarea</a:t>
            </a:r>
            <a:r>
              <a:rPr lang="en-US" sz="2000" dirty="0" smtClean="0"/>
              <a:t> </a:t>
            </a:r>
            <a:r>
              <a:rPr lang="en-US" sz="2000" dirty="0" err="1" smtClean="0"/>
              <a:t>staţionară</a:t>
            </a:r>
            <a:r>
              <a:rPr lang="en-US" sz="2000" dirty="0" smtClean="0"/>
              <a:t> a </a:t>
            </a:r>
            <a:r>
              <a:rPr lang="en-US" sz="2000" dirty="0" err="1"/>
              <a:t>iesirii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timpul</a:t>
            </a:r>
            <a:r>
              <a:rPr lang="en-US" sz="2000" b="1" i="1" dirty="0">
                <a:solidFill>
                  <a:srgbClr val="FF0000"/>
                </a:solidFill>
              </a:rPr>
              <a:t> de </a:t>
            </a:r>
            <a:r>
              <a:rPr lang="en-US" sz="2000" b="1" i="1" dirty="0" err="1">
                <a:solidFill>
                  <a:srgbClr val="FF0000"/>
                </a:solidFill>
              </a:rPr>
              <a:t>creştere</a:t>
            </a:r>
            <a:r>
              <a:rPr lang="en-US" sz="2000" dirty="0"/>
              <a:t>: </a:t>
            </a:r>
            <a:r>
              <a:rPr lang="en-US" sz="2000" dirty="0" smtClean="0"/>
              <a:t>		</a:t>
            </a:r>
            <a:r>
              <a:rPr lang="en-US" sz="2000" dirty="0" err="1" smtClean="0"/>
              <a:t>valoarea</a:t>
            </a:r>
            <a:r>
              <a:rPr lang="en-US" sz="2000" dirty="0" smtClean="0"/>
              <a:t> </a:t>
            </a:r>
            <a:r>
              <a:rPr lang="en-US" sz="2000" dirty="0" err="1"/>
              <a:t>subtangentei</a:t>
            </a:r>
            <a:r>
              <a:rPr lang="en-US" sz="2000" dirty="0"/>
              <a:t> </a:t>
            </a:r>
            <a:r>
              <a:rPr lang="en-US" sz="2000" dirty="0" err="1"/>
              <a:t>dusă</a:t>
            </a:r>
            <a:r>
              <a:rPr lang="en-US" sz="2000" dirty="0"/>
              <a:t> la y(t) la 0,5 </a:t>
            </a:r>
            <a:r>
              <a:rPr lang="en-US" sz="2000" dirty="0" err="1" smtClean="0"/>
              <a:t>yst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				</a:t>
            </a:r>
            <a:r>
              <a:rPr lang="en-US" sz="2000" dirty="0" err="1" smtClean="0"/>
              <a:t>tangenta</a:t>
            </a:r>
            <a:r>
              <a:rPr lang="en-US" sz="2000" dirty="0" smtClean="0"/>
              <a:t> </a:t>
            </a:r>
            <a:r>
              <a:rPr lang="en-US" sz="2000" dirty="0" err="1"/>
              <a:t>fiind</a:t>
            </a:r>
            <a:r>
              <a:rPr lang="en-US" sz="2000" dirty="0"/>
              <a:t> </a:t>
            </a:r>
            <a:r>
              <a:rPr lang="en-US" sz="2000" dirty="0" err="1" smtClean="0"/>
              <a:t>limitată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axa</a:t>
            </a:r>
            <a:r>
              <a:rPr lang="en-US" sz="2000" dirty="0"/>
              <a:t> t </a:t>
            </a:r>
            <a:r>
              <a:rPr lang="en-US" sz="2000" dirty="0" err="1"/>
              <a:t>şi</a:t>
            </a:r>
            <a:r>
              <a:rPr lang="en-US" sz="2000" dirty="0"/>
              <a:t> de </a:t>
            </a:r>
            <a:r>
              <a:rPr lang="en-US" sz="2000" dirty="0" err="1"/>
              <a:t>axa</a:t>
            </a:r>
            <a:r>
              <a:rPr lang="en-US" sz="2000" dirty="0"/>
              <a:t> </a:t>
            </a:r>
            <a:r>
              <a:rPr lang="en-US" sz="2000" dirty="0" err="1"/>
              <a:t>ys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04800" y="2667000"/>
            <a:ext cx="4538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Performanţele</a:t>
            </a:r>
            <a:r>
              <a:rPr lang="en-US" sz="2400" b="1" dirty="0"/>
              <a:t> </a:t>
            </a:r>
            <a:r>
              <a:rPr lang="en-US" sz="2400" b="1" dirty="0" err="1"/>
              <a:t>regimului</a:t>
            </a:r>
            <a:r>
              <a:rPr lang="en-US" sz="2400" b="1" dirty="0"/>
              <a:t> </a:t>
            </a:r>
            <a:r>
              <a:rPr lang="en-US" sz="2400" b="1" dirty="0" err="1"/>
              <a:t>staţionar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914400" y="33528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i="1" dirty="0" err="1">
                <a:solidFill>
                  <a:srgbClr val="FF0000"/>
                </a:solidFill>
              </a:rPr>
              <a:t>eroarea</a:t>
            </a:r>
            <a:r>
              <a:rPr lang="en-US" sz="2000" b="1" i="1" dirty="0">
                <a:solidFill>
                  <a:srgbClr val="FF0000"/>
                </a:solidFill>
              </a:rPr>
              <a:t>   </a:t>
            </a:r>
            <a:r>
              <a:rPr lang="en-US" sz="2000" b="1" i="1" dirty="0" err="1">
                <a:solidFill>
                  <a:srgbClr val="FF0000"/>
                </a:solidFill>
              </a:rPr>
              <a:t>staţionară</a:t>
            </a:r>
            <a:r>
              <a:rPr lang="en-US" sz="2000" b="1" i="1" dirty="0">
                <a:solidFill>
                  <a:srgbClr val="FF0000"/>
                </a:solidFill>
              </a:rPr>
              <a:t>   </a:t>
            </a:r>
            <a:r>
              <a:rPr lang="en-US" sz="2000" dirty="0"/>
              <a:t>-   </a:t>
            </a:r>
            <a:r>
              <a:rPr lang="en-US" sz="2000" dirty="0" err="1"/>
              <a:t>valoarea</a:t>
            </a:r>
            <a:r>
              <a:rPr lang="en-US" sz="2000" dirty="0"/>
              <a:t>   </a:t>
            </a:r>
            <a:r>
              <a:rPr lang="en-US" sz="2000" dirty="0" err="1"/>
              <a:t>erorii</a:t>
            </a:r>
            <a:r>
              <a:rPr lang="en-US" sz="2000" dirty="0"/>
              <a:t>   de   </a:t>
            </a:r>
            <a:r>
              <a:rPr lang="en-US" sz="2000" dirty="0" err="1"/>
              <a:t>reglare</a:t>
            </a:r>
            <a:r>
              <a:rPr lang="en-US" sz="2000" dirty="0"/>
              <a:t>   </a:t>
            </a:r>
            <a:r>
              <a:rPr lang="en-US" sz="2000" dirty="0" err="1"/>
              <a:t>în</a:t>
            </a:r>
            <a:r>
              <a:rPr lang="en-US" sz="2000" dirty="0"/>
              <a:t>   </a:t>
            </a:r>
            <a:r>
              <a:rPr lang="en-US" sz="2000" dirty="0" err="1"/>
              <a:t>regim</a:t>
            </a:r>
            <a:r>
              <a:rPr lang="en-US" sz="2000" dirty="0"/>
              <a:t>   </a:t>
            </a:r>
            <a:r>
              <a:rPr lang="en-US" sz="2000" dirty="0" err="1"/>
              <a:t>staţionar</a:t>
            </a:r>
            <a:r>
              <a:rPr lang="en-US" sz="2000" dirty="0"/>
              <a:t> (</a:t>
            </a:r>
            <a:r>
              <a:rPr lang="en-US" sz="2000" dirty="0" err="1"/>
              <a:t>neperturbat</a:t>
            </a:r>
            <a:r>
              <a:rPr lang="en-US" sz="2000" dirty="0"/>
              <a:t>, </a:t>
            </a:r>
            <a:r>
              <a:rPr lang="en-US" sz="2000" dirty="0" err="1"/>
              <a:t>stabilizat</a:t>
            </a:r>
            <a:r>
              <a:rPr lang="en-US" sz="20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50292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Răspunsul</a:t>
            </a:r>
            <a:r>
              <a:rPr lang="en-US" sz="2000" b="1" i="1" dirty="0">
                <a:solidFill>
                  <a:srgbClr val="FF0000"/>
                </a:solidFill>
              </a:rPr>
              <a:t> indicial </a:t>
            </a:r>
            <a:r>
              <a:rPr lang="en-US" sz="2000" i="1" dirty="0" smtClean="0"/>
              <a:t>- </a:t>
            </a:r>
            <a:r>
              <a:rPr lang="en-US" sz="2000" dirty="0" err="1" smtClean="0"/>
              <a:t>răspunsul</a:t>
            </a:r>
            <a:r>
              <a:rPr lang="en-US" sz="2000" dirty="0" smtClean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liniar</a:t>
            </a:r>
            <a:r>
              <a:rPr lang="en-US" sz="2000" dirty="0"/>
              <a:t>  </a:t>
            </a:r>
            <a:r>
              <a:rPr lang="en-US" sz="2000" dirty="0" err="1"/>
              <a:t>atunci</a:t>
            </a:r>
            <a:r>
              <a:rPr lang="en-US" sz="2000" dirty="0"/>
              <a:t>  </a:t>
            </a:r>
            <a:r>
              <a:rPr lang="en-US" sz="2000" dirty="0" err="1"/>
              <a:t>când</a:t>
            </a:r>
            <a:r>
              <a:rPr lang="en-US" sz="2000" dirty="0"/>
              <a:t> </a:t>
            </a:r>
            <a:r>
              <a:rPr lang="en-US" sz="2000" i="1" dirty="0" err="1"/>
              <a:t>intrarea</a:t>
            </a:r>
            <a:r>
              <a:rPr lang="en-US" sz="2000" i="1" dirty="0"/>
              <a:t> </a:t>
            </a:r>
            <a:r>
              <a:rPr lang="en-US" sz="2000" i="1" dirty="0" err="1"/>
              <a:t>este</a:t>
            </a:r>
            <a:r>
              <a:rPr lang="en-US" sz="2000" i="1" dirty="0"/>
              <a:t> de tip </a:t>
            </a:r>
            <a:r>
              <a:rPr lang="en-US" sz="2000" i="1" dirty="0" err="1"/>
              <a:t>treaptă</a:t>
            </a:r>
            <a:r>
              <a:rPr lang="en-US" sz="2000" i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ce</a:t>
            </a:r>
            <a:r>
              <a:rPr lang="en-US" sz="2000" dirty="0"/>
              <a:t> se </a:t>
            </a:r>
            <a:r>
              <a:rPr lang="en-US" sz="2000" dirty="0" err="1"/>
              <a:t>poate</a:t>
            </a:r>
            <a:r>
              <a:rPr lang="en-US" sz="2000" dirty="0"/>
              <a:t> </a:t>
            </a:r>
            <a:r>
              <a:rPr lang="en-US" sz="2000" dirty="0" err="1"/>
              <a:t>considera</a:t>
            </a:r>
            <a:r>
              <a:rPr lang="en-US" sz="2000" dirty="0"/>
              <a:t>, </a:t>
            </a:r>
            <a:r>
              <a:rPr lang="en-US" sz="2000" dirty="0" err="1"/>
              <a:t>datorită</a:t>
            </a:r>
            <a:r>
              <a:rPr lang="en-US" sz="2000" dirty="0"/>
              <a:t> </a:t>
            </a:r>
            <a:r>
              <a:rPr lang="en-US" sz="2000" dirty="0" err="1"/>
              <a:t>liniarităţii</a:t>
            </a:r>
            <a:r>
              <a:rPr lang="en-US" sz="2000" dirty="0"/>
              <a:t>, de </a:t>
            </a:r>
            <a:r>
              <a:rPr lang="en-US" sz="2000" dirty="0" err="1"/>
              <a:t>amplitudine</a:t>
            </a:r>
            <a:r>
              <a:rPr lang="en-US" sz="2000" dirty="0"/>
              <a:t> </a:t>
            </a:r>
            <a:r>
              <a:rPr lang="en-US" sz="2000" dirty="0" err="1"/>
              <a:t>unu</a:t>
            </a:r>
            <a:r>
              <a:rPr lang="en-US" sz="2000" dirty="0"/>
              <a:t> - </a:t>
            </a:r>
            <a:r>
              <a:rPr lang="en-US" sz="2000" i="1" dirty="0" err="1"/>
              <a:t>treapta</a:t>
            </a:r>
            <a:r>
              <a:rPr lang="en-US" sz="2000" i="1" dirty="0"/>
              <a:t> </a:t>
            </a:r>
            <a:r>
              <a:rPr lang="en-US" sz="2000" i="1" dirty="0" err="1"/>
              <a:t>unitară</a:t>
            </a:r>
            <a:r>
              <a:rPr lang="en-US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59722" y="4271519"/>
                <a:ext cx="5029069" cy="492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𝜀</m:t>
                          </m:r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sz="20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latin typeface="Cambria Math"/>
                            </a:rPr>
                            <m:t>𝜀</m:t>
                          </m:r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sz="20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𝜀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𝑠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22" y="4271519"/>
                <a:ext cx="5029069" cy="492827"/>
              </a:xfrm>
              <a:prstGeom prst="rect">
                <a:avLst/>
              </a:prstGeom>
              <a:blipFill rotWithShape="1">
                <a:blip r:embed="rId2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8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</p:spPr>
        <p:txBody>
          <a:bodyPr/>
          <a:lstStyle/>
          <a:p>
            <a:r>
              <a:rPr lang="en-US" dirty="0" smtClean="0"/>
              <a:t>SISTEMUL LINIAR DE ORDINUL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0" y="990600"/>
                <a:ext cx="3364062" cy="678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𝒅𝒚</m:t>
                          </m:r>
                          <m:r>
                            <a:rPr lang="en-US" sz="2000" b="1" i="1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𝒚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𝒖</m:t>
                      </m:r>
                      <m:r>
                        <a:rPr lang="en-US" sz="2000" b="1" i="1"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latin typeface="Cambria Math"/>
                        </a:rPr>
                        <m:t>𝒕</m:t>
                      </m:r>
                      <m:r>
                        <a:rPr lang="en-US" sz="20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990600"/>
                <a:ext cx="3364062" cy="6785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13098" y="2057400"/>
                <a:ext cx="2852576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𝒀</m:t>
                          </m:r>
                          <m:r>
                            <a:rPr lang="en-US" sz="2000" b="1" i="1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000" b="1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𝑼</m:t>
                          </m:r>
                          <m:r>
                            <a:rPr lang="en-US" sz="2000" b="1" i="1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000" b="1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𝒌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𝑻𝒔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98" y="2057400"/>
                <a:ext cx="2852576" cy="7331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31386" y="3122314"/>
                <a:ext cx="3629840" cy="675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𝑻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     </m:t>
                      </m:r>
                      <m:r>
                        <a:rPr lang="en-US" sz="2000" b="1" i="1">
                          <a:latin typeface="Cambria Math"/>
                        </a:rPr>
                        <m:t>𝒄𝒐𝒏𝒔𝒕𝒂𝒏𝒕𝒂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</a:rPr>
                        <m:t>𝒅𝒆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</a:rPr>
                        <m:t>𝒕𝒊𝒎𝒑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386" y="3122314"/>
                <a:ext cx="3629840" cy="6756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23832" y="3810000"/>
                <a:ext cx="1015856" cy="728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𝒌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832" y="3810000"/>
                <a:ext cx="1015856" cy="7287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3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62200" y="305859"/>
                <a:ext cx="4572000" cy="43181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b="1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𝒑𝒆𝒏𝒕𝒓𝒖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</a:rPr>
                        <m:t>𝒌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𝟏</m:t>
                      </m:r>
                      <m:r>
                        <a:rPr lang="en-US" sz="2000" b="1" i="1">
                          <a:latin typeface="Cambria Math"/>
                        </a:rPr>
                        <m:t>     </m:t>
                      </m:r>
                      <m:r>
                        <a:rPr lang="en-US" sz="2000" b="1" i="1"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𝒌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𝑻𝒔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,     </m:t>
                      </m:r>
                      <m:r>
                        <a:rPr lang="en-US" sz="2000" b="1" i="1">
                          <a:latin typeface="Cambria Math"/>
                        </a:rPr>
                        <m:t>𝑻</m:t>
                      </m:r>
                      <m:r>
                        <a:rPr lang="en-US" sz="2000" b="1" i="1">
                          <a:latin typeface="Cambria Math"/>
                        </a:rPr>
                        <m:t>&gt;</m:t>
                      </m:r>
                      <m:r>
                        <a:rPr lang="en-US" sz="20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/>
              </a:p>
              <a:p>
                <a:r>
                  <a:rPr lang="en-US" sz="2000" b="1" dirty="0"/>
                  <a:t> </a:t>
                </a:r>
              </a:p>
              <a:p>
                <a:r>
                  <a:rPr lang="en-US" sz="2000" b="1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𝒑𝒆𝒏𝒕𝒓𝒖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</a:rPr>
                        <m:t>𝒖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    </m:t>
                      </m:r>
                      <m:r>
                        <a:rPr lang="en-US" sz="2000" b="1" i="1">
                          <a:latin typeface="Cambria Math"/>
                        </a:rPr>
                        <m:t>𝑼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  <a:p>
                <a:r>
                  <a:rPr lang="en-US" sz="2000" b="1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𝒀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</a:rPr>
                        <m:t>𝑼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𝒌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𝑻𝒔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𝑻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𝑻𝒔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  <a:p>
                <a:r>
                  <a:rPr lang="en-US" sz="2000" b="1" dirty="0"/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05859"/>
                <a:ext cx="4572000" cy="43181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31521" y="5105400"/>
                <a:ext cx="2757229" cy="534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𝒚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𝒕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𝑻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latin typeface="Cambria Math"/>
                        </a:rPr>
                        <m:t>𝒕</m:t>
                      </m:r>
                      <m:r>
                        <a:rPr lang="en-US" sz="20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521" y="5105400"/>
                <a:ext cx="2757229" cy="5343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143000"/>
            <a:ext cx="54907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kf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50;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m = 1000;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F = 500;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t=0:100;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v=1/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kf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*F*(1-exp(-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kf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/m*t));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plot(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t,v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*3600/1000);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xlabel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('t [sec.]');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ylabel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('v [km/h]');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grid;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7" name="Picture 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" y="838200"/>
            <a:ext cx="9128644" cy="480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3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881188"/>
            <a:ext cx="75819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8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07743" y="1295400"/>
                <a:ext cx="3100657" cy="678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𝒅𝒚</m:t>
                          </m:r>
                          <m:r>
                            <a:rPr lang="en-US" sz="2000" b="1" i="1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𝑻</m:t>
                          </m:r>
                        </m:den>
                      </m:f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latin typeface="Cambria Math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en-US" sz="2000" b="1" i="1">
                                  <a:latin typeface="Cambria Math"/>
                                </a:rPr>
                                <m:t>𝑻</m:t>
                              </m:r>
                            </m:den>
                          </m:f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,    </m:t>
                      </m:r>
                      <m:r>
                        <a:rPr lang="en-US" sz="2000" b="1" i="1">
                          <a:latin typeface="Cambria Math"/>
                        </a:rPr>
                        <m:t>𝒕</m:t>
                      </m:r>
                      <m:r>
                        <a:rPr lang="en-US" sz="2000" b="1" i="1">
                          <a:latin typeface="Cambria Math"/>
                        </a:rPr>
                        <m:t>&gt;</m:t>
                      </m:r>
                      <m:r>
                        <a:rPr lang="en-US" sz="20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743" y="1295400"/>
                <a:ext cx="3100657" cy="6785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2057400"/>
                <a:ext cx="8382000" cy="4622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 </a:t>
                </a:r>
              </a:p>
              <a:p>
                <a:r>
                  <a:rPr lang="en-US" sz="2000" b="1" dirty="0" err="1"/>
                  <a:t>Tangenta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în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origine</a:t>
                </a:r>
                <a:r>
                  <a:rPr lang="en-US" sz="2000" b="1" dirty="0"/>
                  <a:t> la </a:t>
                </a:r>
                <a:r>
                  <a:rPr lang="en-US" sz="2000" b="1" dirty="0" err="1"/>
                  <a:t>graficul</a:t>
                </a:r>
                <a:r>
                  <a:rPr lang="en-US" sz="2000" b="1" dirty="0"/>
                  <a:t> y(t) </a:t>
                </a:r>
                <a:r>
                  <a:rPr lang="en-US" sz="2000" b="1" dirty="0" err="1"/>
                  <a:t>este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𝟎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+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latin typeface="Cambria Math"/>
                      </a:rPr>
                      <m:t>𝒕</m:t>
                    </m:r>
                    <m:r>
                      <a:rPr lang="en-US" sz="2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𝑻</m:t>
                        </m:r>
                      </m:den>
                    </m:f>
                    <m:r>
                      <a:rPr lang="en-US" sz="2000" b="1" i="1">
                        <a:latin typeface="Cambria Math"/>
                      </a:rPr>
                      <m:t>𝒕</m:t>
                    </m:r>
                  </m:oMath>
                </a14:m>
                <a:endParaRPr lang="en-US" sz="2000" b="1" dirty="0"/>
              </a:p>
              <a:p>
                <a:r>
                  <a:rPr lang="en-US" sz="2000" b="1" dirty="0"/>
                  <a:t> </a:t>
                </a:r>
              </a:p>
              <a:p>
                <a:r>
                  <a:rPr lang="en-US" sz="2000" b="1" dirty="0" err="1"/>
                  <a:t>Pentru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𝒔𝒕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 err="1"/>
                  <a:t>rezultă</a:t>
                </a:r>
                <a:r>
                  <a:rPr lang="en-US" sz="2000" b="1" dirty="0"/>
                  <a:t> t</a:t>
                </a:r>
                <a:r>
                  <a:rPr lang="en-US" sz="2000" b="1" baseline="-25000" dirty="0"/>
                  <a:t>1</a:t>
                </a:r>
                <a:r>
                  <a:rPr lang="en-US" sz="2000" b="1" dirty="0"/>
                  <a:t> = T</a:t>
                </a:r>
              </a:p>
              <a:p>
                <a:r>
                  <a:rPr lang="en-US" sz="2000" b="1" dirty="0"/>
                  <a:t> </a:t>
                </a:r>
              </a:p>
              <a:p>
                <a:r>
                  <a:rPr lang="en-US" sz="2000" b="1" dirty="0" err="1"/>
                  <a:t>adică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subtangenta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în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origine</a:t>
                </a:r>
                <a:r>
                  <a:rPr lang="en-US" sz="2000" b="1" dirty="0"/>
                  <a:t> la </a:t>
                </a:r>
                <a:r>
                  <a:rPr lang="en-US" sz="2000" b="1" dirty="0" err="1"/>
                  <a:t>graficul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funcţiei</a:t>
                </a:r>
                <a:r>
                  <a:rPr lang="en-US" sz="2000" b="1" dirty="0"/>
                  <a:t> y(t) </a:t>
                </a:r>
                <a:r>
                  <a:rPr lang="en-US" sz="2000" b="1" dirty="0" err="1"/>
                  <a:t>determină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pe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dreapta</a:t>
                </a:r>
                <a:r>
                  <a:rPr lang="en-US" sz="2000" b="1" dirty="0"/>
                  <a:t> de </a:t>
                </a:r>
                <a:r>
                  <a:rPr lang="en-US" sz="2000" b="1" dirty="0" err="1"/>
                  <a:t>y­</a:t>
                </a:r>
                <a:r>
                  <a:rPr lang="en-US" sz="2000" b="1" baseline="-25000" dirty="0" err="1"/>
                  <a:t>st</a:t>
                </a:r>
                <a:r>
                  <a:rPr lang="en-US" sz="2000" b="1" dirty="0"/>
                  <a:t> un segment </a:t>
                </a:r>
                <a:r>
                  <a:rPr lang="en-US" sz="2000" b="1" dirty="0" err="1"/>
                  <a:t>egal</a:t>
                </a:r>
                <a:r>
                  <a:rPr lang="en-US" sz="2000" b="1" dirty="0"/>
                  <a:t> cu </a:t>
                </a:r>
                <a:r>
                  <a:rPr lang="en-US" sz="2000" b="1" i="1" dirty="0" err="1">
                    <a:solidFill>
                      <a:srgbClr val="0070C0"/>
                    </a:solidFill>
                  </a:rPr>
                  <a:t>constanta</a:t>
                </a:r>
                <a:r>
                  <a:rPr lang="en-US" sz="2000" b="1" i="1" dirty="0">
                    <a:solidFill>
                      <a:srgbClr val="0070C0"/>
                    </a:solidFill>
                  </a:rPr>
                  <a:t> de </a:t>
                </a:r>
                <a:r>
                  <a:rPr lang="en-US" sz="2000" b="1" i="1" dirty="0" err="1">
                    <a:solidFill>
                      <a:srgbClr val="0070C0"/>
                    </a:solidFill>
                  </a:rPr>
                  <a:t>timp</a:t>
                </a:r>
                <a:r>
                  <a:rPr lang="en-US" sz="2000" b="1" i="1" dirty="0">
                    <a:solidFill>
                      <a:srgbClr val="0070C0"/>
                    </a:solidFill>
                  </a:rPr>
                  <a:t> T</a:t>
                </a:r>
              </a:p>
              <a:p>
                <a:r>
                  <a:rPr lang="en-US" sz="2000" b="1" dirty="0"/>
                  <a:t>  </a:t>
                </a:r>
              </a:p>
              <a:p>
                <a:r>
                  <a:rPr lang="en-US" sz="2000" b="1" dirty="0"/>
                  <a:t> </a:t>
                </a:r>
              </a:p>
              <a:p>
                <a:r>
                  <a:rPr lang="en-US" sz="2000" b="1" dirty="0" smtClean="0"/>
                  <a:t>	Se </a:t>
                </a:r>
                <a:r>
                  <a:rPr lang="en-US" sz="2000" b="1" dirty="0" err="1"/>
                  <a:t>consideră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că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regimul</a:t>
                </a:r>
                <a:r>
                  <a:rPr lang="en-US" sz="2000" b="1" dirty="0"/>
                  <a:t> a </a:t>
                </a:r>
                <a:r>
                  <a:rPr lang="en-US" sz="2000" b="1" dirty="0" err="1"/>
                  <a:t>încetat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atunci</a:t>
                </a:r>
                <a:r>
                  <a:rPr lang="en-US" sz="2000" b="1" dirty="0"/>
                  <a:t> </a:t>
                </a:r>
                <a:r>
                  <a:rPr lang="en-US" sz="2000" b="1" dirty="0" err="1" smtClean="0"/>
                  <a:t>când</a:t>
                </a: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𝒚</m:t>
                        </m:r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𝝉</m:t>
                            </m:r>
                          </m:e>
                        </m:d>
                        <m:r>
                          <a:rPr lang="en-US" sz="20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𝒔𝒕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𝒔𝒕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𝒔𝒕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,     ∀</m:t>
                    </m:r>
                    <m:r>
                      <a:rPr lang="en-US" sz="2000" b="1" i="1">
                        <a:latin typeface="Cambria Math"/>
                      </a:rPr>
                      <m:t>𝝉</m:t>
                    </m:r>
                    <m:r>
                      <a:rPr lang="en-US" sz="2000" b="1" i="1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endParaRPr lang="en-US" sz="2000" b="1" dirty="0"/>
              </a:p>
              <a:p>
                <a:r>
                  <a:rPr lang="en-US" sz="2000" b="1" dirty="0"/>
                  <a:t> </a:t>
                </a:r>
                <a:r>
                  <a:rPr lang="en-US" sz="2000" b="1" dirty="0" smtClean="0"/>
                  <a:t>care </a:t>
                </a:r>
                <a:r>
                  <a:rPr lang="en-US" sz="2000" b="1" dirty="0" err="1"/>
                  <a:t>defineşte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regimul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tranzitoriu</a:t>
                </a:r>
                <a:r>
                  <a:rPr lang="en-US" sz="2000" b="1" dirty="0"/>
                  <a:t> (</a:t>
                </a:r>
                <a:r>
                  <a:rPr lang="en-US" sz="2000" b="1" dirty="0" err="1"/>
                  <a:t>sau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timpul</a:t>
                </a:r>
                <a:r>
                  <a:rPr lang="en-US" sz="2000" b="1" dirty="0"/>
                  <a:t> </a:t>
                </a:r>
                <a:r>
                  <a:rPr lang="en-US" sz="2000" b="1" dirty="0" err="1" smtClean="0"/>
                  <a:t>tranzitoriu</a:t>
                </a:r>
                <a:r>
                  <a:rPr lang="en-US" sz="2000" b="1" dirty="0" smtClean="0"/>
                  <a:t>)</a:t>
                </a:r>
              </a:p>
              <a:p>
                <a:r>
                  <a:rPr lang="en-US" sz="2000" b="1" dirty="0" err="1" smtClean="0"/>
                  <a:t>unde</a:t>
                </a:r>
                <a:r>
                  <a:rPr lang="en-US" sz="2000" b="1" dirty="0"/>
                  <a:t>, </a:t>
                </a:r>
                <a:r>
                  <a:rPr lang="en-US" sz="2000" b="1" dirty="0" err="1" smtClean="0"/>
                  <a:t>uzual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k</a:t>
                </a:r>
                <a:r>
                  <a:rPr lang="en-US" sz="2000" b="1" baseline="-25000" dirty="0" err="1"/>
                  <a:t>st</a:t>
                </a:r>
                <a:r>
                  <a:rPr lang="en-US" sz="2000" b="1" dirty="0"/>
                  <a:t> = 0.05 </a:t>
                </a:r>
                <a:r>
                  <a:rPr lang="en-US" sz="2000" b="1" dirty="0" err="1"/>
                  <a:t>sau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k</a:t>
                </a:r>
                <a:r>
                  <a:rPr lang="en-US" sz="2000" b="1" baseline="-25000" dirty="0" err="1"/>
                  <a:t>st</a:t>
                </a:r>
                <a:r>
                  <a:rPr lang="en-US" sz="2000" b="1" dirty="0"/>
                  <a:t> = 0.02</a:t>
                </a:r>
              </a:p>
              <a:p>
                <a:r>
                  <a:rPr lang="en-US" sz="2000" b="1" dirty="0"/>
                  <a:t> 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57400"/>
                <a:ext cx="8382000" cy="4622932"/>
              </a:xfrm>
              <a:prstGeom prst="rect">
                <a:avLst/>
              </a:prstGeom>
              <a:blipFill rotWithShape="1"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33600" y="381000"/>
                <a:ext cx="4572000" cy="8006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b="1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𝒔𝒕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2000" b="1" i="1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000" b="1" i="1"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2000" b="1" i="1"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r>
                            <a:rPr lang="en-US" sz="2000" b="1" i="1">
                              <a:latin typeface="Cambria Math"/>
                            </a:rPr>
                            <m:t>𝒔𝒀</m:t>
                          </m:r>
                          <m:r>
                            <a:rPr lang="en-US" sz="2000" b="1" i="1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000" b="1" i="1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81000"/>
                <a:ext cx="4572000" cy="800604"/>
              </a:xfrm>
              <a:prstGeom prst="rect">
                <a:avLst/>
              </a:prstGeom>
              <a:blipFill rotWithShape="1">
                <a:blip r:embed="rId4"/>
                <a:stretch>
                  <a:fillRect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0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862013"/>
            <a:ext cx="77819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2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1966913"/>
            <a:ext cx="32480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</p:spPr>
        <p:txBody>
          <a:bodyPr/>
          <a:lstStyle/>
          <a:p>
            <a:r>
              <a:rPr lang="en-US" dirty="0" smtClean="0"/>
              <a:t>SISTEMUL LINIAR DE ORDINUL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7141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Ecuaţia</a:t>
            </a:r>
            <a:r>
              <a:rPr lang="en-US" sz="2000" b="1" dirty="0"/>
              <a:t> </a:t>
            </a:r>
            <a:r>
              <a:rPr lang="en-US" sz="2000" b="1" dirty="0" err="1"/>
              <a:t>diferenţială</a:t>
            </a:r>
            <a:r>
              <a:rPr lang="en-US" sz="2000" b="1" dirty="0"/>
              <a:t> </a:t>
            </a:r>
            <a:r>
              <a:rPr lang="en-US" sz="2000" b="1" dirty="0" err="1"/>
              <a:t>caracteristică</a:t>
            </a:r>
            <a:r>
              <a:rPr lang="en-US" sz="2000" b="1" dirty="0"/>
              <a:t> </a:t>
            </a:r>
            <a:r>
              <a:rPr lang="en-US" sz="2000" b="1" dirty="0" err="1"/>
              <a:t>sistemului</a:t>
            </a:r>
            <a:r>
              <a:rPr lang="en-US" sz="2000" b="1" dirty="0"/>
              <a:t> de </a:t>
            </a:r>
            <a:r>
              <a:rPr lang="en-US" sz="2000" b="1" dirty="0" err="1"/>
              <a:t>ordin</a:t>
            </a:r>
            <a:r>
              <a:rPr lang="en-US" sz="2000" b="1" dirty="0"/>
              <a:t> </a:t>
            </a:r>
            <a:r>
              <a:rPr lang="en-US" sz="2000" b="1" dirty="0" err="1"/>
              <a:t>doi</a:t>
            </a:r>
            <a:r>
              <a:rPr lang="en-US" sz="2000" b="1" dirty="0"/>
              <a:t> </a:t>
            </a:r>
            <a:r>
              <a:rPr lang="en-US" sz="2000" b="1" dirty="0" err="1"/>
              <a:t>este</a:t>
            </a:r>
            <a:r>
              <a:rPr lang="en-US" sz="20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5714" y="1295400"/>
                <a:ext cx="4802084" cy="765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𝒅𝒚</m:t>
                          </m:r>
                          <m:r>
                            <a:rPr lang="en-US" sz="2000" b="1" i="1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𝒚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𝒖</m:t>
                      </m:r>
                      <m:r>
                        <a:rPr lang="en-US" sz="2000" b="1" i="1"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latin typeface="Cambria Math"/>
                        </a:rPr>
                        <m:t>𝒕</m:t>
                      </m:r>
                      <m:r>
                        <a:rPr lang="en-US" sz="20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714" y="1295400"/>
                <a:ext cx="4802084" cy="7658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53027" y="3082078"/>
                <a:ext cx="5169685" cy="765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𝜻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𝝎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𝒅𝒚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𝝎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𝝎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027" y="3082078"/>
                <a:ext cx="5169685" cy="7658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35319" y="2426019"/>
            <a:ext cx="4775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Scrisă</a:t>
            </a:r>
            <a:r>
              <a:rPr lang="en-US" sz="2000" b="1" dirty="0"/>
              <a:t> sub </a:t>
            </a:r>
            <a:r>
              <a:rPr lang="en-US" sz="2000" b="1" dirty="0" err="1"/>
              <a:t>formă</a:t>
            </a:r>
            <a:r>
              <a:rPr lang="en-US" sz="2000" b="1" dirty="0"/>
              <a:t> de </a:t>
            </a:r>
            <a:r>
              <a:rPr lang="en-US" sz="2000" b="1" dirty="0" err="1"/>
              <a:t>pulsaţii</a:t>
            </a:r>
            <a:r>
              <a:rPr lang="en-US" sz="2000" b="1" dirty="0"/>
              <a:t>, </a:t>
            </a:r>
            <a:r>
              <a:rPr lang="en-US" sz="2000" b="1" dirty="0" err="1"/>
              <a:t>ecuaţia</a:t>
            </a:r>
            <a:r>
              <a:rPr lang="en-US" sz="2000" b="1" dirty="0"/>
              <a:t> </a:t>
            </a:r>
            <a:r>
              <a:rPr lang="en-US" sz="2000" b="1" dirty="0" err="1"/>
              <a:t>devine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57200" y="41910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u</a:t>
            </a:r>
            <a:r>
              <a:rPr lang="en-US" sz="2000" b="1" dirty="0" err="1" smtClean="0"/>
              <a:t>nde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05200" y="4570700"/>
                <a:ext cx="1595693" cy="692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𝜻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570700"/>
                <a:ext cx="1595693" cy="6923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08863" y="5486400"/>
                <a:ext cx="1392561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𝝎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863" y="5486400"/>
                <a:ext cx="1392561" cy="10016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6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Funcţia</a:t>
            </a:r>
            <a:r>
              <a:rPr lang="en-US" dirty="0"/>
              <a:t> de transfer </a:t>
            </a:r>
            <a:r>
              <a:rPr lang="en-US" dirty="0" err="1"/>
              <a:t>obţinută</a:t>
            </a:r>
            <a:r>
              <a:rPr lang="en-US" dirty="0"/>
              <a:t> </a:t>
            </a:r>
            <a:r>
              <a:rPr lang="en-US" dirty="0" err="1"/>
              <a:t>aplicând</a:t>
            </a:r>
            <a:r>
              <a:rPr lang="en-US" dirty="0"/>
              <a:t> </a:t>
            </a:r>
            <a:r>
              <a:rPr lang="en-US" dirty="0" err="1"/>
              <a:t>transformata</a:t>
            </a:r>
            <a:r>
              <a:rPr lang="en-US" dirty="0"/>
              <a:t> Laplace </a:t>
            </a:r>
            <a:r>
              <a:rPr lang="en-US" dirty="0" err="1" smtClean="0"/>
              <a:t>este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43200" y="1295400"/>
                <a:ext cx="3416961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  <m:r>
                            <a:rPr lang="en-US" i="1">
                              <a:latin typeface="Cambria Math"/>
                            </a:rPr>
                            <m:t>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295400"/>
                <a:ext cx="3416961" cy="7043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85800" y="2133600"/>
            <a:ext cx="136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Pentru</a:t>
            </a:r>
            <a:r>
              <a:rPr lang="en-US" dirty="0"/>
              <a:t> k =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2777700"/>
                <a:ext cx="6172200" cy="733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  <m:r>
                            <a:rPr lang="en-US" i="1">
                              <a:latin typeface="Cambria Math"/>
                            </a:rPr>
                            <m:t>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  <m:r>
                            <a:rPr lang="en-US" i="1">
                              <a:latin typeface="Cambria Math"/>
                            </a:rPr>
                            <m:t>𝜁</m:t>
                          </m:r>
                          <m:r>
                            <a:rPr lang="en-US" i="1">
                              <a:latin typeface="Cambria Math"/>
                            </a:rPr>
                            <m:t>𝑇𝑠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777700"/>
                <a:ext cx="6172200" cy="7330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59508" y="3962400"/>
            <a:ext cx="8379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Uzual</a:t>
            </a:r>
            <a:r>
              <a:rPr lang="en-US" dirty="0"/>
              <a:t> se </a:t>
            </a:r>
            <a:r>
              <a:rPr lang="en-US" dirty="0" err="1"/>
              <a:t>consideră</a:t>
            </a:r>
            <a:r>
              <a:rPr lang="en-US" dirty="0"/>
              <a:t> </a:t>
            </a:r>
            <a:r>
              <a:rPr lang="en-US" dirty="0" err="1" smtClean="0"/>
              <a:t>ca</a:t>
            </a:r>
            <a:r>
              <a:rPr lang="en-US" dirty="0"/>
              <a:t> </a:t>
            </a:r>
            <a:r>
              <a:rPr lang="en-US" dirty="0" smtClean="0"/>
              <a:t>ζ </a:t>
            </a:r>
            <a:r>
              <a:rPr lang="en-US" dirty="0"/>
              <a:t>∈[0,1) , </a:t>
            </a:r>
            <a:r>
              <a:rPr lang="en-US" dirty="0" err="1" smtClean="0"/>
              <a:t>cazul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care ζ </a:t>
            </a:r>
            <a:r>
              <a:rPr lang="en-US" dirty="0"/>
              <a:t>≥ 1  </a:t>
            </a:r>
            <a:r>
              <a:rPr lang="en-US" dirty="0" err="1"/>
              <a:t>conducând</a:t>
            </a:r>
            <a:r>
              <a:rPr lang="en-US" dirty="0"/>
              <a:t> la </a:t>
            </a:r>
            <a:r>
              <a:rPr lang="en-US" dirty="0" err="1"/>
              <a:t>poli</a:t>
            </a:r>
            <a:r>
              <a:rPr lang="en-US" dirty="0"/>
              <a:t> </a:t>
            </a:r>
            <a:r>
              <a:rPr lang="en-US" dirty="0" err="1"/>
              <a:t>reali</a:t>
            </a:r>
            <a:r>
              <a:rPr lang="en-US" dirty="0" smtClean="0"/>
              <a:t>,</a:t>
            </a:r>
            <a:endParaRPr lang="en-US" dirty="0"/>
          </a:p>
          <a:p>
            <a:r>
              <a:rPr lang="en-US" dirty="0" err="1"/>
              <a:t>deci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se </a:t>
            </a:r>
            <a:r>
              <a:rPr lang="en-US" dirty="0" err="1"/>
              <a:t>descompune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de </a:t>
            </a:r>
            <a:r>
              <a:rPr lang="en-US" dirty="0" err="1" smtClean="0"/>
              <a:t>ordinul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4893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Când</a:t>
            </a:r>
            <a:r>
              <a:rPr lang="en-US" sz="2000" b="1" dirty="0" smtClean="0"/>
              <a:t> </a:t>
            </a:r>
            <a:r>
              <a:rPr lang="en-US" sz="2000" b="1" dirty="0" err="1"/>
              <a:t>intarea</a:t>
            </a:r>
            <a:r>
              <a:rPr lang="en-US" sz="2000" b="1" dirty="0"/>
              <a:t> </a:t>
            </a:r>
            <a:r>
              <a:rPr lang="en-US" sz="2000" b="1" dirty="0" err="1"/>
              <a:t>este</a:t>
            </a:r>
            <a:r>
              <a:rPr lang="en-US" sz="2000" b="1" dirty="0"/>
              <a:t> </a:t>
            </a:r>
            <a:r>
              <a:rPr lang="en-US" sz="2000" b="1" dirty="0" err="1"/>
              <a:t>treaptă</a:t>
            </a:r>
            <a:r>
              <a:rPr lang="en-US" sz="2000" b="1" dirty="0"/>
              <a:t> </a:t>
            </a:r>
            <a:r>
              <a:rPr lang="en-US" sz="2000" b="1" dirty="0" err="1" smtClean="0"/>
              <a:t>unitară</a:t>
            </a:r>
            <a:r>
              <a:rPr lang="en-US" sz="2000" b="1" dirty="0" smtClean="0"/>
              <a:t>, </a:t>
            </a:r>
            <a:r>
              <a:rPr lang="en-US" sz="2000" b="1" dirty="0"/>
              <a:t>se deduce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46569" y="1295400"/>
                <a:ext cx="4799840" cy="8216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𝒀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𝑼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𝜻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  <m:sup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569" y="1295400"/>
                <a:ext cx="4799840" cy="8216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94625" y="2960114"/>
            <a:ext cx="3046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a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b="1" i="1" dirty="0" err="1">
                <a:solidFill>
                  <a:srgbClr val="FF0000"/>
                </a:solidFill>
              </a:rPr>
              <a:t>Regim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neamortizat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rgbClr val="0070C0"/>
                </a:solidFill>
              </a:rPr>
              <a:t>ζ=0</a:t>
            </a:r>
            <a:r>
              <a:rPr lang="en-US" sz="2000" b="1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4712714"/>
            <a:ext cx="4435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adică</a:t>
            </a:r>
            <a:r>
              <a:rPr lang="en-US" sz="2000" b="1" dirty="0"/>
              <a:t> un </a:t>
            </a:r>
            <a:r>
              <a:rPr lang="en-US" sz="2000" b="1" dirty="0" err="1"/>
              <a:t>raspuns</a:t>
            </a:r>
            <a:r>
              <a:rPr lang="en-US" sz="2000" b="1" dirty="0"/>
              <a:t> </a:t>
            </a:r>
            <a:r>
              <a:rPr lang="en-US" sz="2000" b="1" dirty="0" err="1"/>
              <a:t>armonic</a:t>
            </a:r>
            <a:r>
              <a:rPr lang="en-US" sz="2000" b="1" dirty="0"/>
              <a:t> cu </a:t>
            </a:r>
            <a:r>
              <a:rPr lang="en-US" sz="2000" b="1" dirty="0" err="1"/>
              <a:t>pulsaţia</a:t>
            </a:r>
            <a:r>
              <a:rPr lang="en-US" sz="2000" b="1" dirty="0"/>
              <a:t> </a:t>
            </a:r>
            <a:r>
              <a:rPr lang="en-US" sz="2000" b="1" dirty="0" err="1"/>
              <a:t>ω</a:t>
            </a:r>
            <a:r>
              <a:rPr lang="en-US" sz="2000" b="1" baseline="-25000" dirty="0" err="1"/>
              <a:t>n</a:t>
            </a:r>
            <a:endParaRPr lang="en-US" sz="20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3613717"/>
                <a:ext cx="7924800" cy="821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𝒀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  <m:sup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𝒔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⇒</m:t>
                      </m:r>
                      <m:r>
                        <a:rPr lang="en-US" sz="2000" b="1" i="1">
                          <a:latin typeface="Cambria Math"/>
                        </a:rPr>
                        <m:t>𝒚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000" b="1" i="1">
                                  <a:latin typeface="Cambria Math"/>
                                </a:rPr>
                                <m:t>𝒄𝒐𝒔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/>
                                </a:rPr>
                                <m:t>𝒕</m:t>
                              </m:r>
                            </m:e>
                          </m:func>
                        </m:e>
                      </m:d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latin typeface="Cambria Math"/>
                        </a:rPr>
                        <m:t>𝒕</m:t>
                      </m:r>
                      <m:r>
                        <a:rPr lang="en-US" sz="20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13717"/>
                <a:ext cx="7924800" cy="8216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9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1" dirty="0" err="1"/>
              <a:t>Regim</a:t>
            </a:r>
            <a:r>
              <a:rPr lang="en-US" sz="2000" b="1" i="1" dirty="0"/>
              <a:t> </a:t>
            </a:r>
            <a:r>
              <a:rPr lang="en-US" sz="2000" b="1" i="1" dirty="0" err="1"/>
              <a:t>subamortizat</a:t>
            </a:r>
            <a:r>
              <a:rPr lang="en-US" sz="2000" b="1" i="1" dirty="0"/>
              <a:t> </a:t>
            </a:r>
            <a:r>
              <a:rPr lang="en-US" sz="2000" b="1" dirty="0"/>
              <a:t>( 0 &lt; ζ &lt; 1 ) Cum </a:t>
            </a:r>
            <a:r>
              <a:rPr lang="en-US" sz="2000" b="1" dirty="0" err="1"/>
              <a:t>în</a:t>
            </a:r>
            <a:r>
              <a:rPr lang="en-US" sz="2000" b="1" dirty="0"/>
              <a:t> </a:t>
            </a:r>
            <a:r>
              <a:rPr lang="en-US" sz="2000" b="1" dirty="0" err="1"/>
              <a:t>acest</a:t>
            </a:r>
            <a:r>
              <a:rPr lang="en-US" sz="2000" b="1" dirty="0"/>
              <a:t> </a:t>
            </a:r>
            <a:r>
              <a:rPr lang="en-US" sz="2000" b="1" dirty="0" err="1"/>
              <a:t>caz</a:t>
            </a:r>
            <a:r>
              <a:rPr lang="en-US" sz="2000" b="1" dirty="0"/>
              <a:t> </a:t>
            </a:r>
            <a:r>
              <a:rPr lang="en-US" sz="2000" b="1" dirty="0" err="1"/>
              <a:t>polii</a:t>
            </a:r>
            <a:r>
              <a:rPr lang="en-US" sz="2000" b="1" dirty="0"/>
              <a:t> </a:t>
            </a:r>
            <a:r>
              <a:rPr lang="en-US" sz="2000" b="1" dirty="0" err="1"/>
              <a:t>sunt</a:t>
            </a:r>
            <a:r>
              <a:rPr lang="en-US" sz="2000" b="1" dirty="0"/>
              <a:t> </a:t>
            </a:r>
            <a:r>
              <a:rPr lang="en-US" sz="2000" b="1" dirty="0" err="1"/>
              <a:t>complecşi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16200" y="1447800"/>
                <a:ext cx="3324564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=−</m:t>
                      </m:r>
                      <m:r>
                        <a:rPr lang="en-US" sz="2000" b="1" i="1">
                          <a:latin typeface="Cambria Math"/>
                        </a:rPr>
                        <m:t>𝜻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𝝎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±</m:t>
                      </m:r>
                      <m:r>
                        <a:rPr lang="en-US" sz="2000" b="1" i="1">
                          <a:latin typeface="Cambria Math"/>
                        </a:rPr>
                        <m:t>𝒋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𝝎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𝒏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0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𝜻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200" y="1447800"/>
                <a:ext cx="3324564" cy="7186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2667000"/>
                <a:ext cx="8956964" cy="2809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𝒀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𝒔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𝒔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𝜻</m:t>
                                      </m:r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𝝎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𝝎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b="1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1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𝜻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𝒔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𝒔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𝜻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𝒔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𝜻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1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𝜻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𝒔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𝜻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𝜻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𝜻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𝜻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𝒔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𝜻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1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𝜻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67000"/>
                <a:ext cx="8956964" cy="28092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Cursuri 15-16 Sem I\Nov15_26\Teoria sistemelor\SistOrd1aCapt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85520"/>
            <a:ext cx="5486400" cy="488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0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0855" y="1905000"/>
                <a:ext cx="8839200" cy="2182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𝜻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𝜻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func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𝜻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𝜻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func>
                                <m:func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𝒔𝒊𝒏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𝜻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func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𝜻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𝜻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𝜻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𝒂𝒕𝒂𝒏</m:t>
                                  </m:r>
                                  <m:f>
                                    <m:f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𝜻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𝜻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55" y="1905000"/>
                <a:ext cx="8839200" cy="21823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0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609725"/>
            <a:ext cx="45053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8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4384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 err="1"/>
              <a:t>Regim</a:t>
            </a:r>
            <a:r>
              <a:rPr lang="en-US" i="1" dirty="0"/>
              <a:t> critic </a:t>
            </a:r>
            <a:r>
              <a:rPr lang="en-US" dirty="0"/>
              <a:t>(ζ = 1) . </a:t>
            </a:r>
            <a:r>
              <a:rPr lang="en-US" dirty="0" err="1"/>
              <a:t>Polii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p</a:t>
            </a:r>
            <a:r>
              <a:rPr lang="en-US" baseline="-25000" dirty="0"/>
              <a:t>1</a:t>
            </a:r>
            <a:r>
              <a:rPr lang="en-US" dirty="0"/>
              <a:t>  = p</a:t>
            </a:r>
            <a:r>
              <a:rPr lang="en-US" baseline="-25000" dirty="0"/>
              <a:t>2</a:t>
            </a:r>
            <a:r>
              <a:rPr lang="en-US" dirty="0"/>
              <a:t>  = −</a:t>
            </a:r>
            <a:r>
              <a:rPr lang="en-US" dirty="0" err="1"/>
              <a:t>ω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609600" y="3505200"/>
            <a:ext cx="297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Regim</a:t>
            </a:r>
            <a:r>
              <a:rPr lang="en-US" i="1" dirty="0"/>
              <a:t> supra </a:t>
            </a:r>
            <a:r>
              <a:rPr lang="en-US" i="1" dirty="0" err="1"/>
              <a:t>amortizat</a:t>
            </a:r>
            <a:r>
              <a:rPr lang="en-US" i="1" dirty="0"/>
              <a:t> </a:t>
            </a:r>
            <a:r>
              <a:rPr lang="en-US" dirty="0"/>
              <a:t>(ζ &gt; 1)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3800" y="3505200"/>
            <a:ext cx="2651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Polii</a:t>
            </a:r>
            <a:r>
              <a:rPr lang="en-US" dirty="0"/>
              <a:t> </a:t>
            </a:r>
            <a:r>
              <a:rPr lang="en-US" dirty="0" err="1"/>
              <a:t>devin</a:t>
            </a:r>
            <a:r>
              <a:rPr lang="en-US" dirty="0"/>
              <a:t> </a:t>
            </a:r>
            <a:r>
              <a:rPr lang="en-US" dirty="0" err="1"/>
              <a:t>reali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distincţi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25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525"/>
            <a:ext cx="915352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9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7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44196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1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05740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en-US" sz="4000" b="1" smtClean="0"/>
              <a:t>DISTRIBUŢIA POLI – ZEROURI</a:t>
            </a:r>
            <a:endParaRPr lang="en-US" altLang="en-US" sz="4000" b="1" smtClean="0"/>
          </a:p>
        </p:txBody>
      </p:sp>
    </p:spTree>
    <p:extLst>
      <p:ext uri="{BB962C8B-B14F-4D97-AF65-F5344CB8AC3E}">
        <p14:creationId xmlns:p14="http://schemas.microsoft.com/office/powerpoint/2010/main" val="20086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304800" y="990600"/>
          <a:ext cx="86106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4876800" imgH="508000" progId="MathType">
                  <p:embed/>
                </p:oleObj>
              </mc:Choice>
              <mc:Fallback>
                <p:oleObj r:id="rId3" imgW="4876800" imgH="508000" progId="MathTyp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8610600" cy="9255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990600" y="2133600"/>
          <a:ext cx="8382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571252" imgH="228501" progId="MathType">
                  <p:embed/>
                </p:oleObj>
              </mc:Choice>
              <mc:Fallback>
                <p:oleObj r:id="rId5" imgW="571252" imgH="228501" progId="MathTyp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838200" cy="334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3571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8" name="Object 9"/>
          <p:cNvGraphicFramePr>
            <a:graphicFrameLocks noChangeAspect="1"/>
          </p:cNvGraphicFramePr>
          <p:nvPr/>
        </p:nvGraphicFramePr>
        <p:xfrm>
          <a:off x="1981200" y="3124200"/>
          <a:ext cx="1295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7" imgW="787058" imgH="253890" progId="MathType">
                  <p:embed/>
                </p:oleObj>
              </mc:Choice>
              <mc:Fallback>
                <p:oleObj r:id="rId7" imgW="787058" imgH="253890" progId="MathTyp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24200"/>
                        <a:ext cx="1295400" cy="4206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8"/>
          <p:cNvGraphicFramePr>
            <a:graphicFrameLocks noChangeAspect="1"/>
          </p:cNvGraphicFramePr>
          <p:nvPr/>
        </p:nvGraphicFramePr>
        <p:xfrm>
          <a:off x="1905000" y="3505200"/>
          <a:ext cx="1219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9" imgW="622030" imgH="253890" progId="MathType">
                  <p:embed/>
                </p:oleObj>
              </mc:Choice>
              <mc:Fallback>
                <p:oleObj r:id="rId9" imgW="622030" imgH="253890" progId="MathTyp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05200"/>
                        <a:ext cx="1219200" cy="5064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-20638" y="2670175"/>
            <a:ext cx="17621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400">
                <a:cs typeface="Times New Roman" pitchFamily="18" charset="0"/>
              </a:rPr>
              <a:t>Notând prin</a:t>
            </a:r>
            <a:endParaRPr lang="pt-BR" altLang="en-US" sz="2400"/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4419600" y="3048000"/>
            <a:ext cx="243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400">
                <a:cs typeface="Times New Roman" pitchFamily="18" charset="0"/>
              </a:rPr>
              <a:t>, zerourile şi prin</a:t>
            </a:r>
            <a:r>
              <a:rPr lang="pt-BR" altLang="en-US" sz="1200">
                <a:cs typeface="Times New Roman" pitchFamily="18" charset="0"/>
              </a:rPr>
              <a:t> </a:t>
            </a:r>
            <a:endParaRPr lang="pt-BR" altLang="en-US"/>
          </a:p>
        </p:txBody>
      </p:sp>
      <p:sp>
        <p:nvSpPr>
          <p:cNvPr id="8202" name="Rectangle 13"/>
          <p:cNvSpPr>
            <a:spLocks noChangeArrowheads="1"/>
          </p:cNvSpPr>
          <p:nvPr/>
        </p:nvSpPr>
        <p:spPr bwMode="auto">
          <a:xfrm>
            <a:off x="4648200" y="3429000"/>
            <a:ext cx="184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400"/>
              <a:t>polii lui </a:t>
            </a:r>
            <a:r>
              <a:rPr lang="pt-BR" altLang="en-US" sz="2400" i="1"/>
              <a:t>H</a:t>
            </a:r>
            <a:r>
              <a:rPr lang="pt-BR" altLang="en-US" sz="2400"/>
              <a:t>(</a:t>
            </a:r>
            <a:r>
              <a:rPr lang="pt-BR" altLang="en-US" sz="2400" i="1"/>
              <a:t>s</a:t>
            </a:r>
            <a:r>
              <a:rPr lang="pt-BR" altLang="en-US" sz="2400"/>
              <a:t>)</a:t>
            </a:r>
            <a:r>
              <a:rPr lang="en-US" altLang="en-US"/>
              <a:t> </a:t>
            </a:r>
          </a:p>
        </p:txBody>
      </p:sp>
      <p:sp>
        <p:nvSpPr>
          <p:cNvPr id="8203" name="Rectangle 14"/>
          <p:cNvSpPr>
            <a:spLocks noChangeArrowheads="1"/>
          </p:cNvSpPr>
          <p:nvPr/>
        </p:nvSpPr>
        <p:spPr bwMode="auto">
          <a:xfrm>
            <a:off x="381000" y="4495800"/>
            <a:ext cx="76104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400"/>
              <a:t>modelul intrare-ieşire în domeniul </a:t>
            </a:r>
            <a:r>
              <a:rPr lang="pt-BR" altLang="en-US" sz="2400" i="1"/>
              <a:t>s </a:t>
            </a:r>
            <a:r>
              <a:rPr lang="pt-BR" altLang="en-US" sz="2400"/>
              <a:t> se poate exprima, </a:t>
            </a:r>
          </a:p>
          <a:p>
            <a:pPr eaLnBrk="1" hangingPunct="1"/>
            <a:r>
              <a:rPr lang="pt-BR" altLang="en-US" sz="2400"/>
              <a:t>până la constanta </a:t>
            </a:r>
            <a:r>
              <a:rPr lang="pt-BR" altLang="en-US" sz="2400" i="1"/>
              <a:t>K</a:t>
            </a:r>
            <a:r>
              <a:rPr lang="pt-BR" altLang="en-US" sz="2400"/>
              <a:t>, </a:t>
            </a:r>
          </a:p>
          <a:p>
            <a:pPr eaLnBrk="1" hangingPunct="1"/>
            <a:r>
              <a:rPr lang="pt-BR" altLang="en-US" sz="2400"/>
              <a:t>prin mulţimea polilor şi zerourilor sistemului.</a:t>
            </a:r>
            <a:endParaRPr lang="en-US" altLang="en-US" sz="2400"/>
          </a:p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8441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2362200" y="1295400"/>
          <a:ext cx="220980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1422400" imgH="990600" progId="MathType">
                  <p:embed/>
                </p:oleObj>
              </mc:Choice>
              <mc:Fallback>
                <p:oleObj r:id="rId3" imgW="1422400" imgH="990600" progId="MathTyp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295400"/>
                        <a:ext cx="2209800" cy="1543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3124200" y="4191000"/>
          <a:ext cx="16764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622030" imgH="253890" progId="Microsoft">
                  <p:embed/>
                </p:oleObj>
              </mc:Choice>
              <mc:Fallback>
                <p:oleObj r:id="rId5" imgW="622030" imgH="253890" progId="Microsof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91000"/>
                        <a:ext cx="1676400" cy="6969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124200" y="5257800"/>
          <a:ext cx="190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7" imgW="774364" imgH="253890" progId="Microsoft">
                  <p:embed/>
                </p:oleObj>
              </mc:Choice>
              <mc:Fallback>
                <p:oleObj r:id="rId7" imgW="774364" imgH="253890" progId="Microsof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257800"/>
                        <a:ext cx="1905000" cy="635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0" y="184150"/>
            <a:ext cx="7240588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400">
                <a:cs typeface="Times New Roman" pitchFamily="18" charset="0"/>
              </a:rPr>
              <a:t>Reprezentarea prin distribuţii poli-zerouri în planul </a:t>
            </a:r>
            <a:r>
              <a:rPr lang="pt-BR" altLang="en-US" sz="2400" i="1">
                <a:cs typeface="Times New Roman" pitchFamily="18" charset="0"/>
              </a:rPr>
              <a:t>s </a:t>
            </a:r>
          </a:p>
          <a:p>
            <a:pPr eaLnBrk="1" hangingPunct="1"/>
            <a:r>
              <a:rPr lang="pt-BR" altLang="en-US" sz="2400">
                <a:cs typeface="Times New Roman" pitchFamily="18" charset="0"/>
              </a:rPr>
              <a:t>presupune utilizarea funcţiilor de transfer de tipul :</a:t>
            </a:r>
            <a:r>
              <a:rPr lang="pt-BR" altLang="en-US" sz="1200">
                <a:cs typeface="Times New Roman" pitchFamily="18" charset="0"/>
              </a:rPr>
              <a:t>  </a:t>
            </a:r>
            <a:endParaRPr lang="en-US" altLang="en-US" sz="900"/>
          </a:p>
          <a:p>
            <a:endParaRPr lang="en-US" altLang="en-US"/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0" y="3276600"/>
            <a:ext cx="6931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sz="2400">
                <a:cs typeface="Times New Roman" pitchFamily="18" charset="0"/>
              </a:rPr>
              <a:t>în care cei 2</a:t>
            </a:r>
            <a:r>
              <a:rPr lang="it-IT" altLang="en-US" sz="2400" i="1">
                <a:cs typeface="Times New Roman" pitchFamily="18" charset="0"/>
              </a:rPr>
              <a:t>n</a:t>
            </a:r>
            <a:r>
              <a:rPr lang="it-IT" altLang="en-US" sz="2400">
                <a:cs typeface="Times New Roman" pitchFamily="18" charset="0"/>
              </a:rPr>
              <a:t> parametri </a:t>
            </a:r>
          </a:p>
          <a:p>
            <a:pPr algn="just" eaLnBrk="1" hangingPunct="1"/>
            <a:r>
              <a:rPr lang="it-IT" altLang="en-US" sz="2400">
                <a:cs typeface="Times New Roman" pitchFamily="18" charset="0"/>
              </a:rPr>
              <a:t>ce definesc modelul sistemului strict cauzal sunt :</a:t>
            </a:r>
            <a:r>
              <a:rPr lang="it-IT" altLang="en-US" sz="1200">
                <a:cs typeface="Times New Roman" pitchFamily="18" charset="0"/>
              </a:rPr>
              <a:t>  </a:t>
            </a:r>
            <a:endParaRPr lang="it-IT" altLang="en-US"/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1001713" y="4062413"/>
            <a:ext cx="269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sz="1200">
                <a:cs typeface="Times New Roman" pitchFamily="18" charset="0"/>
              </a:rPr>
              <a:t>, </a:t>
            </a:r>
            <a:endParaRPr lang="it-IT" altLang="en-US"/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30480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sz="2400">
                <a:cs typeface="Times New Roman" pitchFamily="18" charset="0"/>
              </a:rPr>
              <a:t> şi </a:t>
            </a:r>
            <a:r>
              <a:rPr lang="it-IT" altLang="en-US" sz="2400" i="1">
                <a:cs typeface="Times New Roman" pitchFamily="18" charset="0"/>
              </a:rPr>
              <a:t>K</a:t>
            </a:r>
            <a:r>
              <a:rPr lang="it-IT" altLang="en-US" sz="1200">
                <a:cs typeface="Times New Roman" pitchFamily="18" charset="0"/>
              </a:rPr>
              <a:t>.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811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/>
          <p:cNvGrpSpPr>
            <a:grpSpLocks/>
          </p:cNvGrpSpPr>
          <p:nvPr/>
        </p:nvGrpSpPr>
        <p:grpSpPr bwMode="auto">
          <a:xfrm>
            <a:off x="2514600" y="1752600"/>
            <a:ext cx="3505200" cy="2895600"/>
            <a:chOff x="2340" y="10030"/>
            <a:chExt cx="2874" cy="2277"/>
          </a:xfrm>
        </p:grpSpPr>
        <p:sp>
          <p:nvSpPr>
            <p:cNvPr id="10243" name="Line 5"/>
            <p:cNvSpPr>
              <a:spLocks noChangeShapeType="1"/>
            </p:cNvSpPr>
            <p:nvPr/>
          </p:nvSpPr>
          <p:spPr bwMode="auto">
            <a:xfrm>
              <a:off x="2471" y="11445"/>
              <a:ext cx="2649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" name="Oval 6"/>
            <p:cNvSpPr>
              <a:spLocks noChangeArrowheads="1"/>
            </p:cNvSpPr>
            <p:nvPr/>
          </p:nvSpPr>
          <p:spPr bwMode="auto">
            <a:xfrm>
              <a:off x="3971" y="11405"/>
              <a:ext cx="68" cy="68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5" name="Line 7"/>
            <p:cNvSpPr>
              <a:spLocks noChangeShapeType="1"/>
            </p:cNvSpPr>
            <p:nvPr/>
          </p:nvSpPr>
          <p:spPr bwMode="auto">
            <a:xfrm flipV="1">
              <a:off x="4384" y="10185"/>
              <a:ext cx="0" cy="126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Line 8"/>
            <p:cNvSpPr>
              <a:spLocks noChangeShapeType="1"/>
            </p:cNvSpPr>
            <p:nvPr/>
          </p:nvSpPr>
          <p:spPr bwMode="auto">
            <a:xfrm>
              <a:off x="3795" y="11445"/>
              <a:ext cx="0" cy="39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Line 9"/>
            <p:cNvSpPr>
              <a:spLocks noChangeShapeType="1"/>
            </p:cNvSpPr>
            <p:nvPr/>
          </p:nvSpPr>
          <p:spPr bwMode="auto">
            <a:xfrm>
              <a:off x="3795" y="11035"/>
              <a:ext cx="0" cy="39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Text Box 10"/>
            <p:cNvSpPr txBox="1">
              <a:spLocks noChangeArrowheads="1"/>
            </p:cNvSpPr>
            <p:nvPr/>
          </p:nvSpPr>
          <p:spPr bwMode="auto">
            <a:xfrm>
              <a:off x="3741" y="11777"/>
              <a:ext cx="179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/>
                <a:t>x</a:t>
              </a:r>
              <a:endParaRPr lang="en-US" altLang="en-US"/>
            </a:p>
          </p:txBody>
        </p:sp>
        <p:sp>
          <p:nvSpPr>
            <p:cNvPr id="10249" name="Text Box 11"/>
            <p:cNvSpPr txBox="1">
              <a:spLocks noChangeArrowheads="1"/>
            </p:cNvSpPr>
            <p:nvPr/>
          </p:nvSpPr>
          <p:spPr bwMode="auto">
            <a:xfrm>
              <a:off x="3740" y="10775"/>
              <a:ext cx="179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/>
                <a:t>x</a:t>
              </a:r>
              <a:endParaRPr lang="en-US" altLang="en-US"/>
            </a:p>
          </p:txBody>
        </p:sp>
        <p:sp>
          <p:nvSpPr>
            <p:cNvPr id="10250" name="Oval 12"/>
            <p:cNvSpPr>
              <a:spLocks noChangeArrowheads="1"/>
            </p:cNvSpPr>
            <p:nvPr/>
          </p:nvSpPr>
          <p:spPr bwMode="auto">
            <a:xfrm>
              <a:off x="3541" y="11405"/>
              <a:ext cx="68" cy="68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0251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" y="10185"/>
              <a:ext cx="48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52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" y="11134"/>
              <a:ext cx="48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53" name="Text Box 15"/>
            <p:cNvSpPr txBox="1">
              <a:spLocks noChangeArrowheads="1"/>
            </p:cNvSpPr>
            <p:nvPr/>
          </p:nvSpPr>
          <p:spPr bwMode="auto">
            <a:xfrm>
              <a:off x="4160" y="11285"/>
              <a:ext cx="179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/>
                <a:t>x</a:t>
              </a:r>
              <a:endParaRPr lang="en-US" altLang="en-US"/>
            </a:p>
          </p:txBody>
        </p:sp>
        <p:sp>
          <p:nvSpPr>
            <p:cNvPr id="10254" name="Line 16"/>
            <p:cNvSpPr>
              <a:spLocks noChangeShapeType="1"/>
            </p:cNvSpPr>
            <p:nvPr/>
          </p:nvSpPr>
          <p:spPr bwMode="auto">
            <a:xfrm>
              <a:off x="3111" y="11445"/>
              <a:ext cx="0" cy="59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7"/>
            <p:cNvSpPr>
              <a:spLocks noChangeShapeType="1"/>
            </p:cNvSpPr>
            <p:nvPr/>
          </p:nvSpPr>
          <p:spPr bwMode="auto">
            <a:xfrm>
              <a:off x="3111" y="10832"/>
              <a:ext cx="0" cy="59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Text Box 18"/>
            <p:cNvSpPr txBox="1">
              <a:spLocks noChangeArrowheads="1"/>
            </p:cNvSpPr>
            <p:nvPr/>
          </p:nvSpPr>
          <p:spPr bwMode="auto">
            <a:xfrm>
              <a:off x="3064" y="11967"/>
              <a:ext cx="179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/>
                <a:t>x</a:t>
              </a:r>
              <a:endParaRPr lang="en-US" altLang="en-US"/>
            </a:p>
          </p:txBody>
        </p:sp>
        <p:sp>
          <p:nvSpPr>
            <p:cNvPr id="10257" name="Text Box 19"/>
            <p:cNvSpPr txBox="1">
              <a:spLocks noChangeArrowheads="1"/>
            </p:cNvSpPr>
            <p:nvPr/>
          </p:nvSpPr>
          <p:spPr bwMode="auto">
            <a:xfrm>
              <a:off x="3063" y="10615"/>
              <a:ext cx="179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/>
                <a:t>x</a:t>
              </a:r>
              <a:endParaRPr lang="en-US" altLang="en-US"/>
            </a:p>
          </p:txBody>
        </p:sp>
        <p:sp>
          <p:nvSpPr>
            <p:cNvPr id="10258" name="Line 20"/>
            <p:cNvSpPr>
              <a:spLocks noChangeShapeType="1"/>
            </p:cNvSpPr>
            <p:nvPr/>
          </p:nvSpPr>
          <p:spPr bwMode="auto">
            <a:xfrm>
              <a:off x="2667" y="10260"/>
              <a:ext cx="147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Text Box 21"/>
            <p:cNvSpPr txBox="1">
              <a:spLocks noChangeArrowheads="1"/>
            </p:cNvSpPr>
            <p:nvPr/>
          </p:nvSpPr>
          <p:spPr bwMode="auto">
            <a:xfrm>
              <a:off x="2941" y="10064"/>
              <a:ext cx="481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i="1"/>
                <a:t>pol</a:t>
              </a:r>
              <a:endParaRPr lang="en-US" altLang="en-US"/>
            </a:p>
          </p:txBody>
        </p:sp>
        <p:sp>
          <p:nvSpPr>
            <p:cNvPr id="10260" name="Text Box 22"/>
            <p:cNvSpPr txBox="1">
              <a:spLocks noChangeArrowheads="1"/>
            </p:cNvSpPr>
            <p:nvPr/>
          </p:nvSpPr>
          <p:spPr bwMode="auto">
            <a:xfrm>
              <a:off x="2470" y="10334"/>
              <a:ext cx="179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/>
                <a:t>o</a:t>
              </a:r>
              <a:endParaRPr lang="en-US" altLang="en-US"/>
            </a:p>
          </p:txBody>
        </p:sp>
        <p:sp>
          <p:nvSpPr>
            <p:cNvPr id="10261" name="Line 23"/>
            <p:cNvSpPr>
              <a:spLocks noChangeShapeType="1"/>
            </p:cNvSpPr>
            <p:nvPr/>
          </p:nvSpPr>
          <p:spPr bwMode="auto">
            <a:xfrm>
              <a:off x="2670" y="10515"/>
              <a:ext cx="147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Text Box 24"/>
            <p:cNvSpPr txBox="1">
              <a:spLocks noChangeArrowheads="1"/>
            </p:cNvSpPr>
            <p:nvPr/>
          </p:nvSpPr>
          <p:spPr bwMode="auto">
            <a:xfrm>
              <a:off x="2950" y="10350"/>
              <a:ext cx="46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i="1"/>
                <a:t>zero</a:t>
              </a:r>
              <a:endParaRPr lang="en-US" altLang="en-US"/>
            </a:p>
          </p:txBody>
        </p:sp>
        <p:sp>
          <p:nvSpPr>
            <p:cNvPr id="10263" name="Text Box 25"/>
            <p:cNvSpPr txBox="1">
              <a:spLocks noChangeArrowheads="1"/>
            </p:cNvSpPr>
            <p:nvPr/>
          </p:nvSpPr>
          <p:spPr bwMode="auto">
            <a:xfrm>
              <a:off x="4792" y="10170"/>
              <a:ext cx="345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4" name="Text Box 26"/>
            <p:cNvSpPr txBox="1">
              <a:spLocks noChangeArrowheads="1"/>
            </p:cNvSpPr>
            <p:nvPr/>
          </p:nvSpPr>
          <p:spPr bwMode="auto">
            <a:xfrm>
              <a:off x="4825" y="10485"/>
              <a:ext cx="225" cy="33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200" i="1"/>
                <a:t>K</a:t>
              </a:r>
              <a:endParaRPr lang="en-US" altLang="en-US"/>
            </a:p>
          </p:txBody>
        </p:sp>
        <p:sp>
          <p:nvSpPr>
            <p:cNvPr id="10265" name="Text Box 27"/>
            <p:cNvSpPr txBox="1">
              <a:spLocks noChangeArrowheads="1"/>
            </p:cNvSpPr>
            <p:nvPr/>
          </p:nvSpPr>
          <p:spPr bwMode="auto">
            <a:xfrm>
              <a:off x="2340" y="10030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100"/>
                <a:t>x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76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838200" y="533400"/>
            <a:ext cx="7418388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800"/>
              <a:t>Funcţia Matlab utilizată este </a:t>
            </a:r>
            <a:r>
              <a:rPr lang="pt-BR" altLang="en-US" sz="2800" b="1" i="1"/>
              <a:t>tf</a:t>
            </a:r>
            <a:r>
              <a:rPr lang="pt-BR" altLang="en-US" sz="2800"/>
              <a:t>: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pt-BR" altLang="en-US" sz="2800" b="1" i="1"/>
              <a:t>sys=tf(num,den)</a:t>
            </a:r>
          </a:p>
          <a:p>
            <a:pPr eaLnBrk="1" hangingPunct="1"/>
            <a:endParaRPr lang="pt-BR" altLang="en-US" sz="28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pt-BR" altLang="en-US" sz="2800"/>
              <a:t>Prin enunţul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pt-BR" altLang="en-US" sz="2800" b="1" i="1"/>
              <a:t>[num,den]=tfdata(sys,’v’)</a:t>
            </a:r>
          </a:p>
          <a:p>
            <a:pPr eaLnBrk="1" hangingPunct="1"/>
            <a:endParaRPr lang="en-US" altLang="en-US" sz="2800" b="1" i="1"/>
          </a:p>
          <a:p>
            <a:pPr eaLnBrk="1" hangingPunct="1"/>
            <a:r>
              <a:rPr lang="pt-BR" altLang="en-US" sz="2800"/>
              <a:t>se transferă în vectorii </a:t>
            </a:r>
            <a:r>
              <a:rPr lang="pt-BR" altLang="en-US" sz="2800" b="1" i="1"/>
              <a:t>num</a:t>
            </a:r>
            <a:r>
              <a:rPr lang="pt-BR" altLang="en-US" sz="2800"/>
              <a:t> şi </a:t>
            </a:r>
            <a:r>
              <a:rPr lang="pt-BR" altLang="en-US" sz="2800" b="1" i="1"/>
              <a:t>den</a:t>
            </a:r>
            <a:r>
              <a:rPr lang="pt-BR" altLang="en-US" sz="2800"/>
              <a:t> </a:t>
            </a:r>
          </a:p>
          <a:p>
            <a:pPr eaLnBrk="1" hangingPunct="1"/>
            <a:r>
              <a:rPr lang="pt-BR" altLang="en-US" sz="2800"/>
              <a:t>coeficienţii polinoamelor de la numărătorul </a:t>
            </a:r>
          </a:p>
          <a:p>
            <a:pPr eaLnBrk="1" hangingPunct="1"/>
            <a:r>
              <a:rPr lang="pt-BR" altLang="en-US" sz="2800"/>
              <a:t>şi de la numitorul funcţiei de transfer </a:t>
            </a:r>
          </a:p>
          <a:p>
            <a:pPr eaLnBrk="1" hangingPunct="1"/>
            <a:r>
              <a:rPr lang="pt-BR" altLang="en-US" sz="2800"/>
              <a:t>a sistemului </a:t>
            </a:r>
            <a:r>
              <a:rPr lang="pt-BR" altLang="en-US" sz="2800" b="1" i="1"/>
              <a:t>sys</a:t>
            </a:r>
            <a:r>
              <a:rPr lang="pt-BR" altLang="en-US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63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Cursuri 15-16 Sem I\Nov15_26\Teoria sistemelor\SistOrd1a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52" y="1428115"/>
            <a:ext cx="5332095" cy="4001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9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230188"/>
            <a:ext cx="2308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800" b="1" i="1"/>
              <a:t>Exemplul 1:</a:t>
            </a:r>
            <a:r>
              <a:rPr lang="pt-BR" altLang="en-US"/>
              <a:t>  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362200" y="1371600"/>
            <a:ext cx="37592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800"/>
              <a:t>&gt;&gt; num=[2 1];</a:t>
            </a:r>
            <a:endParaRPr lang="en-US" altLang="en-US" sz="2800"/>
          </a:p>
          <a:p>
            <a:pPr eaLnBrk="1" hangingPunct="1"/>
            <a:r>
              <a:rPr lang="pt-BR" altLang="en-US" sz="2800"/>
              <a:t>&gt;&gt; den=[0.3 -1.1 1];</a:t>
            </a:r>
            <a:endParaRPr lang="en-US" altLang="en-US" sz="2800"/>
          </a:p>
          <a:p>
            <a:pPr eaLnBrk="1" hangingPunct="1"/>
            <a:r>
              <a:rPr lang="pt-BR" altLang="en-US" sz="2800"/>
              <a:t>&gt;&gt; sys=tf(num,den)</a:t>
            </a:r>
            <a:endParaRPr lang="en-US" altLang="en-US" sz="2800"/>
          </a:p>
          <a:p>
            <a:pPr eaLnBrk="1" hangingPunct="1"/>
            <a:r>
              <a:rPr lang="pt-BR" altLang="en-US" sz="2800"/>
              <a:t> 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pt-BR" altLang="en-US" sz="2800"/>
              <a:t>Transfer function: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pt-BR" altLang="en-US" sz="2800"/>
              <a:t>      2 s + 1</a:t>
            </a:r>
            <a:endParaRPr lang="en-US" altLang="en-US" sz="2800"/>
          </a:p>
          <a:p>
            <a:pPr eaLnBrk="1" hangingPunct="1"/>
            <a:r>
              <a:rPr lang="pt-BR" altLang="en-US" sz="2800"/>
              <a:t>-------------------</a:t>
            </a:r>
            <a:endParaRPr lang="en-US" altLang="en-US" sz="2800"/>
          </a:p>
          <a:p>
            <a:pPr eaLnBrk="1" hangingPunct="1"/>
            <a:r>
              <a:rPr lang="pt-BR" altLang="en-US" sz="2800"/>
              <a:t>0.3 s^2 - 1.1 s + 1</a:t>
            </a:r>
          </a:p>
        </p:txBody>
      </p:sp>
    </p:spTree>
    <p:extLst>
      <p:ext uri="{BB962C8B-B14F-4D97-AF65-F5344CB8AC3E}">
        <p14:creationId xmlns:p14="http://schemas.microsoft.com/office/powerpoint/2010/main" val="13616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381000"/>
            <a:ext cx="270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/>
              <a:t>Exemplul 2:</a:t>
            </a:r>
            <a:r>
              <a:rPr lang="en-US" altLang="en-US"/>
              <a:t> 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066800" y="1403350"/>
            <a:ext cx="7605713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2800"/>
              <a:t>&gt;&gt; num=5*[0.2 1];</a:t>
            </a:r>
            <a:endParaRPr lang="en-US" altLang="en-US" sz="2800"/>
          </a:p>
          <a:p>
            <a:pPr eaLnBrk="1" hangingPunct="1"/>
            <a:r>
              <a:rPr lang="it-IT" altLang="en-US" sz="2800"/>
              <a:t>&gt;&gt; den=conv([1 1.5 1],[0.25 2.3 1]);</a:t>
            </a:r>
            <a:endParaRPr lang="en-US" altLang="en-US" sz="2800"/>
          </a:p>
          <a:p>
            <a:pPr eaLnBrk="1" hangingPunct="1"/>
            <a:r>
              <a:rPr lang="it-IT" altLang="en-US" sz="2800"/>
              <a:t>&gt;&gt; sys=tf(num,den);</a:t>
            </a:r>
            <a:endParaRPr lang="en-US" altLang="en-US" sz="2800"/>
          </a:p>
          <a:p>
            <a:pPr eaLnBrk="1" hangingPunct="1"/>
            <a:r>
              <a:rPr lang="it-IT" altLang="en-US" sz="2800"/>
              <a:t>&gt;&gt; [n,d]=tfdata(sys,'v')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it-IT" altLang="en-US" sz="2800"/>
              <a:t>n =</a:t>
            </a:r>
            <a:endParaRPr lang="en-US" altLang="en-US" sz="2800"/>
          </a:p>
          <a:p>
            <a:pPr eaLnBrk="1" hangingPunct="1"/>
            <a:r>
              <a:rPr lang="it-IT" altLang="en-US" sz="2800"/>
              <a:t>     0     0     0     1     5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it-IT" altLang="en-US" sz="2800"/>
              <a:t>d =</a:t>
            </a:r>
            <a:endParaRPr lang="en-US" altLang="en-US" sz="2800"/>
          </a:p>
          <a:p>
            <a:pPr eaLnBrk="1" hangingPunct="1"/>
            <a:r>
              <a:rPr lang="it-IT" altLang="en-US" sz="2800"/>
              <a:t>    0.2500    2.6750    4.7000    3.8000    1.0000</a:t>
            </a:r>
          </a:p>
        </p:txBody>
      </p:sp>
    </p:spTree>
    <p:extLst>
      <p:ext uri="{BB962C8B-B14F-4D97-AF65-F5344CB8AC3E}">
        <p14:creationId xmlns:p14="http://schemas.microsoft.com/office/powerpoint/2010/main" val="36371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228600"/>
            <a:ext cx="2125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2800" b="1" i="1"/>
              <a:t>Exemplul 3</a:t>
            </a:r>
            <a:r>
              <a:rPr lang="en-US" altLang="en-US"/>
              <a:t> 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28600" y="823913"/>
            <a:ext cx="735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200" b="1" i="1">
                <a:cs typeface="Times New Roman" pitchFamily="18" charset="0"/>
              </a:rPr>
              <a:t> </a:t>
            </a:r>
            <a:r>
              <a:rPr lang="fr-FR" altLang="en-US" sz="2400">
                <a:cs typeface="Times New Roman" pitchFamily="18" charset="0"/>
              </a:rPr>
              <a:t>Fie </a:t>
            </a:r>
            <a:endParaRPr lang="fr-FR" altLang="en-US" sz="2400"/>
          </a:p>
        </p:txBody>
      </p:sp>
      <p:graphicFrame>
        <p:nvGraphicFramePr>
          <p:cNvPr id="14340" name="Object 5"/>
          <p:cNvGraphicFramePr>
            <a:graphicFrameLocks noChangeAspect="1"/>
          </p:cNvGraphicFramePr>
          <p:nvPr/>
        </p:nvGraphicFramePr>
        <p:xfrm>
          <a:off x="914400" y="1524000"/>
          <a:ext cx="4572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2260600" imgH="228600" progId="Equation.3">
                  <p:embed/>
                </p:oleObj>
              </mc:Choice>
              <mc:Fallback>
                <p:oleObj r:id="rId3" imgW="226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4572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367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0" algn="r"/>
                <a:tab pos="119063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r"/>
                <a:tab pos="119063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r"/>
                <a:tab pos="119063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r"/>
                <a:tab pos="119063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r"/>
                <a:tab pos="119063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r"/>
                <a:tab pos="119063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r"/>
                <a:tab pos="119063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r"/>
                <a:tab pos="119063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r"/>
                <a:tab pos="119063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1981200" y="2189163"/>
            <a:ext cx="6346825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2800"/>
              <a:t>&gt;&gt; z=[-1];</a:t>
            </a:r>
            <a:endParaRPr lang="en-US" altLang="en-US" sz="2800"/>
          </a:p>
          <a:p>
            <a:pPr eaLnBrk="1" hangingPunct="1"/>
            <a:r>
              <a:rPr lang="it-IT" altLang="en-US" sz="2800"/>
              <a:t>&gt;&gt; p=[-4 -5]; </a:t>
            </a:r>
            <a:endParaRPr lang="en-US" altLang="en-US" sz="2800"/>
          </a:p>
          <a:p>
            <a:pPr eaLnBrk="1" hangingPunct="1"/>
            <a:r>
              <a:rPr lang="it-IT" altLang="en-US" sz="2800"/>
              <a:t>&gt;&gt; sys=zpk(z,p,20)</a:t>
            </a:r>
            <a:endParaRPr lang="en-US" altLang="en-US" sz="2800"/>
          </a:p>
          <a:p>
            <a:pPr eaLnBrk="1" hangingPunct="1"/>
            <a:r>
              <a:rPr lang="it-IT" altLang="en-US" sz="2800"/>
              <a:t> </a:t>
            </a:r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   20 (s+1)</a:t>
            </a:r>
          </a:p>
          <a:p>
            <a:pPr eaLnBrk="1" hangingPunct="1"/>
            <a:r>
              <a:rPr lang="en-US" altLang="en-US" sz="2800"/>
              <a:t>  -----------</a:t>
            </a:r>
          </a:p>
          <a:p>
            <a:pPr eaLnBrk="1" hangingPunct="1"/>
            <a:r>
              <a:rPr lang="en-US" altLang="en-US" sz="2800"/>
              <a:t>  (s+4) (s+5)</a:t>
            </a:r>
          </a:p>
          <a:p>
            <a:pPr eaLnBrk="1" hangingPunct="1"/>
            <a:r>
              <a:rPr lang="en-US" altLang="en-US" sz="2800"/>
              <a:t> </a:t>
            </a:r>
          </a:p>
          <a:p>
            <a:pPr eaLnBrk="1" hangingPunct="1"/>
            <a:r>
              <a:rPr lang="en-US" altLang="en-US" sz="2800"/>
              <a:t>Continuous-time zero/pole/gain model.</a:t>
            </a:r>
          </a:p>
        </p:txBody>
      </p:sp>
    </p:spTree>
    <p:extLst>
      <p:ext uri="{BB962C8B-B14F-4D97-AF65-F5344CB8AC3E}">
        <p14:creationId xmlns:p14="http://schemas.microsoft.com/office/powerpoint/2010/main" val="27999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60338" y="227013"/>
            <a:ext cx="22447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BR" altLang="en-US" sz="2800" b="1" i="1"/>
              <a:t>Exemplul 4</a:t>
            </a:r>
            <a:r>
              <a:rPr lang="pt-BR" altLang="en-US" sz="2800" b="1"/>
              <a:t>.</a:t>
            </a:r>
            <a:r>
              <a:rPr lang="pt-BR" altLang="en-US" b="1"/>
              <a:t> 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0" y="990600"/>
            <a:ext cx="8758238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400"/>
              <a:t>Se consideră sistemul din exemplul 2. </a:t>
            </a:r>
          </a:p>
          <a:p>
            <a:pPr eaLnBrk="1" hangingPunct="1"/>
            <a:endParaRPr lang="pt-BR" altLang="en-US" sz="2400"/>
          </a:p>
          <a:p>
            <a:pPr eaLnBrk="1" hangingPunct="1"/>
            <a:r>
              <a:rPr lang="pt-BR" altLang="en-US" sz="2400"/>
              <a:t>Se doreşte determinarea funcţiei de transfer sub forma zpk, </a:t>
            </a:r>
          </a:p>
          <a:p>
            <a:pPr eaLnBrk="1" hangingPunct="1"/>
            <a:r>
              <a:rPr lang="pt-BR" altLang="en-US" sz="2400"/>
              <a:t>afişarea parametrilor respectivi </a:t>
            </a:r>
          </a:p>
          <a:p>
            <a:pPr eaLnBrk="1" hangingPunct="1"/>
            <a:r>
              <a:rPr lang="pt-BR" altLang="en-US" sz="2400"/>
              <a:t>şi reprezentarea distribuţiei poli-zerouri.</a:t>
            </a:r>
          </a:p>
          <a:p>
            <a:pPr eaLnBrk="1" hangingPunct="1"/>
            <a:r>
              <a:rPr lang="pt-BR" altLang="en-US" sz="2400"/>
              <a:t> </a:t>
            </a:r>
          </a:p>
          <a:p>
            <a:pPr eaLnBrk="1" hangingPunct="1"/>
            <a:r>
              <a:rPr lang="pt-BR" altLang="en-US" sz="2400"/>
              <a:t>Se continuă programul din exemplul 2 cu:</a:t>
            </a:r>
            <a:endParaRPr lang="en-US" altLang="en-US" sz="2400"/>
          </a:p>
          <a:p>
            <a:endParaRPr lang="en-US" altLang="en-US" sz="2400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3048000" y="4191000"/>
            <a:ext cx="37719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800"/>
              <a:t>sys=zpk(sys)</a:t>
            </a:r>
            <a:endParaRPr lang="en-US" altLang="en-US" sz="2800"/>
          </a:p>
          <a:p>
            <a:pPr eaLnBrk="1" hangingPunct="1"/>
            <a:r>
              <a:rPr lang="pt-BR" altLang="en-US" sz="2800"/>
              <a:t>[z,p,k]=zpkdata(sys,'v')</a:t>
            </a:r>
            <a:endParaRPr lang="en-US" altLang="en-US" sz="2800"/>
          </a:p>
          <a:p>
            <a:pPr eaLnBrk="1" hangingPunct="1"/>
            <a:r>
              <a:rPr lang="pt-BR" altLang="en-US" sz="2800"/>
              <a:t>pzmap(sys)</a:t>
            </a:r>
            <a:endParaRPr lang="en-US" altLang="en-US" sz="2800"/>
          </a:p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8747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565150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400"/>
              <a:t>Rezultate:</a:t>
            </a:r>
            <a:r>
              <a:rPr lang="pt-BR" altLang="en-US"/>
              <a:t> 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676400" y="609600"/>
            <a:ext cx="6073775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800"/>
              <a:t>Zero/pole/gain: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pt-BR" altLang="en-US" sz="2800"/>
              <a:t>              	 4 (s+5)</a:t>
            </a:r>
            <a:endParaRPr lang="en-US" altLang="en-US" sz="2800"/>
          </a:p>
          <a:p>
            <a:pPr eaLnBrk="1" hangingPunct="1"/>
            <a:r>
              <a:rPr lang="pt-BR" altLang="en-US" sz="2800"/>
              <a:t>--------------------------------------</a:t>
            </a:r>
            <a:endParaRPr lang="en-US" altLang="en-US" sz="2800"/>
          </a:p>
          <a:p>
            <a:pPr eaLnBrk="1" hangingPunct="1"/>
            <a:r>
              <a:rPr lang="pt-BR" altLang="en-US" sz="2800"/>
              <a:t>(s+8.742) (s+0.4575) (s^2 + 1.5s + 1)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pt-BR" altLang="en-US" sz="2800"/>
              <a:t>z = -5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pt-BR" altLang="en-US" sz="2800"/>
              <a:t>p = 	-8.7425          </a:t>
            </a:r>
            <a:endParaRPr lang="en-US" altLang="en-US" sz="2800"/>
          </a:p>
          <a:p>
            <a:pPr eaLnBrk="1" hangingPunct="1"/>
            <a:r>
              <a:rPr lang="pt-BR" altLang="en-US" sz="2800"/>
              <a:t>  	-0.7500 + 0.6614i</a:t>
            </a:r>
            <a:endParaRPr lang="en-US" altLang="en-US" sz="2800"/>
          </a:p>
          <a:p>
            <a:pPr eaLnBrk="1" hangingPunct="1"/>
            <a:r>
              <a:rPr lang="pt-BR" altLang="en-US" sz="2800"/>
              <a:t>  	-0.7500 - 0.6614i</a:t>
            </a:r>
            <a:endParaRPr lang="en-US" altLang="en-US" sz="2800"/>
          </a:p>
          <a:p>
            <a:pPr eaLnBrk="1" hangingPunct="1"/>
            <a:r>
              <a:rPr lang="pt-BR" altLang="en-US" sz="2800"/>
              <a:t>  	-0.4575     </a:t>
            </a:r>
          </a:p>
          <a:p>
            <a:pPr eaLnBrk="1" hangingPunct="1"/>
            <a:r>
              <a:rPr lang="pt-BR" altLang="en-US" sz="2800"/>
              <a:t>    </a:t>
            </a:r>
            <a:endParaRPr lang="en-US" altLang="en-US" sz="2800"/>
          </a:p>
          <a:p>
            <a:pPr eaLnBrk="1" hangingPunct="1"/>
            <a:r>
              <a:rPr lang="pt-BR" altLang="en-US" sz="2800"/>
              <a:t>k =   4</a:t>
            </a:r>
          </a:p>
        </p:txBody>
      </p:sp>
    </p:spTree>
    <p:extLst>
      <p:ext uri="{BB962C8B-B14F-4D97-AF65-F5344CB8AC3E}">
        <p14:creationId xmlns:p14="http://schemas.microsoft.com/office/powerpoint/2010/main" val="26175188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olizerouri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04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282055" cy="3685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4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7724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0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696200" cy="640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3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2305</Words>
  <Application>Microsoft Office PowerPoint</Application>
  <PresentationFormat>On-screen Show (4:3)</PresentationFormat>
  <Paragraphs>248</Paragraphs>
  <Slides>65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Office Theme</vt:lpstr>
      <vt:lpstr>MathType</vt:lpstr>
      <vt:lpstr>Microsoft</vt:lpstr>
      <vt:lpstr>Microsoft Equation 3.0</vt:lpstr>
      <vt:lpstr>SISTEME LINIARE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DISTRIBUŢIA POLI – ZEROURI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cucu</dc:title>
  <dc:creator>Dan</dc:creator>
  <cp:lastModifiedBy>Dan</cp:lastModifiedBy>
  <cp:revision>14</cp:revision>
  <dcterms:created xsi:type="dcterms:W3CDTF">2009-11-01T16:08:55Z</dcterms:created>
  <dcterms:modified xsi:type="dcterms:W3CDTF">2015-11-25T19:53:14Z</dcterms:modified>
</cp:coreProperties>
</file>